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66" r:id="rId3"/>
    <p:sldId id="257" r:id="rId4"/>
    <p:sldId id="258" r:id="rId5"/>
    <p:sldId id="259" r:id="rId6"/>
    <p:sldId id="260" r:id="rId7"/>
    <p:sldId id="261" r:id="rId8"/>
    <p:sldId id="262" r:id="rId9"/>
    <p:sldId id="263" r:id="rId10"/>
    <p:sldId id="264" r:id="rId11"/>
    <p:sldId id="265" r:id="rId12"/>
  </p:sldIdLst>
  <p:sldSz cx="14630400" cy="8229600"/>
  <p:notesSz cx="8229600" cy="14630400"/>
  <p:embeddedFontLst>
    <p:embeddedFont>
      <p:font typeface="Fraunces Extra Bold" panose="020B0604020202020204" charset="0"/>
      <p:regular r:id="rId14"/>
    </p:embeddedFont>
    <p:embeddedFont>
      <p:font typeface="Nobile"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F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0" d="100"/>
          <a:sy n="80" d="100"/>
        </p:scale>
        <p:origin x="139"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6075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5757A-DE40-CFC8-C5B5-DB04C9A8F2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7AAE58-BA65-39CC-A266-F0A97D9483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170F3D-4502-2285-02A8-4A6B3C62144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FD7569C-3E9C-EB9B-F0B5-7788F56526BF}"/>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936732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320171"/>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FNP Sales Analysis</a:t>
            </a:r>
            <a:endParaRPr lang="en-US" sz="4450" dirty="0"/>
          </a:p>
        </p:txBody>
      </p:sp>
      <p:sp>
        <p:nvSpPr>
          <p:cNvPr id="4" name="Text 1"/>
          <p:cNvSpPr/>
          <p:nvPr/>
        </p:nvSpPr>
        <p:spPr>
          <a:xfrm>
            <a:off x="793790" y="3369112"/>
            <a:ext cx="7556421" cy="2540318"/>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A comprehensive sales analysis for Ferns and Petals (FNP), a leading online gifting service specializing in various occasions such as Diwali, Raksha Bandhan, Holi, Valentine's Day, Birthdays, and Anniversaries. The aim was to uncover key insights from the sales data, identify trends, and provide actionable recommendations to help the company improve its sales strategy and optimize customer satisfaction and enhance business performance.</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075611"/>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Continuous Improvement Framework</a:t>
            </a:r>
            <a:endParaRPr lang="en-US" sz="4450" dirty="0"/>
          </a:p>
        </p:txBody>
      </p:sp>
      <p:sp>
        <p:nvSpPr>
          <p:cNvPr id="4" name="Shape 1"/>
          <p:cNvSpPr/>
          <p:nvPr/>
        </p:nvSpPr>
        <p:spPr>
          <a:xfrm>
            <a:off x="793790" y="2833330"/>
            <a:ext cx="170021" cy="853321"/>
          </a:xfrm>
          <a:prstGeom prst="roundRect">
            <a:avLst>
              <a:gd name="adj" fmla="val 120071"/>
            </a:avLst>
          </a:prstGeom>
          <a:solidFill>
            <a:srgbClr val="E8F3E8"/>
          </a:solidFill>
          <a:ln/>
        </p:spPr>
        <p:txBody>
          <a:bodyPr/>
          <a:lstStyle/>
          <a:p>
            <a:endParaRPr lang="en-IN"/>
          </a:p>
        </p:txBody>
      </p:sp>
      <p:sp>
        <p:nvSpPr>
          <p:cNvPr id="5" name="Text 2"/>
          <p:cNvSpPr/>
          <p:nvPr/>
        </p:nvSpPr>
        <p:spPr>
          <a:xfrm>
            <a:off x="1303973" y="283333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Data Analysis</a:t>
            </a:r>
            <a:endParaRPr lang="en-US" sz="2200" dirty="0"/>
          </a:p>
        </p:txBody>
      </p:sp>
      <p:sp>
        <p:nvSpPr>
          <p:cNvPr id="6" name="Text 3"/>
          <p:cNvSpPr/>
          <p:nvPr/>
        </p:nvSpPr>
        <p:spPr>
          <a:xfrm>
            <a:off x="1303973" y="3323749"/>
            <a:ext cx="7046238" cy="362903"/>
          </a:xfrm>
          <a:prstGeom prst="rect">
            <a:avLst/>
          </a:prstGeom>
          <a:noFill/>
          <a:ln/>
        </p:spPr>
        <p:txBody>
          <a:bodyPr wrap="non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Regular monitoring of sales trends and customer preferences</a:t>
            </a:r>
            <a:endParaRPr lang="en-US" sz="1750" dirty="0"/>
          </a:p>
        </p:txBody>
      </p:sp>
      <p:sp>
        <p:nvSpPr>
          <p:cNvPr id="7" name="Shape 4"/>
          <p:cNvSpPr/>
          <p:nvPr/>
        </p:nvSpPr>
        <p:spPr>
          <a:xfrm>
            <a:off x="1133951" y="3913465"/>
            <a:ext cx="170021" cy="853321"/>
          </a:xfrm>
          <a:prstGeom prst="roundRect">
            <a:avLst>
              <a:gd name="adj" fmla="val 120071"/>
            </a:avLst>
          </a:prstGeom>
          <a:solidFill>
            <a:srgbClr val="E8F3E8"/>
          </a:solidFill>
          <a:ln/>
        </p:spPr>
        <p:txBody>
          <a:bodyPr/>
          <a:lstStyle/>
          <a:p>
            <a:endParaRPr lang="en-IN"/>
          </a:p>
        </p:txBody>
      </p:sp>
      <p:sp>
        <p:nvSpPr>
          <p:cNvPr id="8" name="Text 5"/>
          <p:cNvSpPr/>
          <p:nvPr/>
        </p:nvSpPr>
        <p:spPr>
          <a:xfrm>
            <a:off x="1644134" y="391346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Brand Investment</a:t>
            </a:r>
            <a:endParaRPr lang="en-US" sz="2200" dirty="0"/>
          </a:p>
        </p:txBody>
      </p:sp>
      <p:sp>
        <p:nvSpPr>
          <p:cNvPr id="9" name="Text 6"/>
          <p:cNvSpPr/>
          <p:nvPr/>
        </p:nvSpPr>
        <p:spPr>
          <a:xfrm>
            <a:off x="1644134" y="4403884"/>
            <a:ext cx="6706076" cy="362903"/>
          </a:xfrm>
          <a:prstGeom prst="rect">
            <a:avLst/>
          </a:prstGeom>
          <a:noFill/>
          <a:ln/>
        </p:spPr>
        <p:txBody>
          <a:bodyPr wrap="non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Strengthen identity as premier gift provider</a:t>
            </a:r>
            <a:endParaRPr lang="en-US" sz="1750" dirty="0"/>
          </a:p>
        </p:txBody>
      </p:sp>
      <p:sp>
        <p:nvSpPr>
          <p:cNvPr id="10" name="Shape 7"/>
          <p:cNvSpPr/>
          <p:nvPr/>
        </p:nvSpPr>
        <p:spPr>
          <a:xfrm>
            <a:off x="1474232" y="4993600"/>
            <a:ext cx="170021" cy="853321"/>
          </a:xfrm>
          <a:prstGeom prst="roundRect">
            <a:avLst>
              <a:gd name="adj" fmla="val 120071"/>
            </a:avLst>
          </a:prstGeom>
          <a:solidFill>
            <a:srgbClr val="E8F3E8"/>
          </a:solidFill>
          <a:ln/>
        </p:spPr>
        <p:txBody>
          <a:bodyPr/>
          <a:lstStyle/>
          <a:p>
            <a:endParaRPr lang="en-IN"/>
          </a:p>
        </p:txBody>
      </p:sp>
      <p:sp>
        <p:nvSpPr>
          <p:cNvPr id="11" name="Text 8"/>
          <p:cNvSpPr/>
          <p:nvPr/>
        </p:nvSpPr>
        <p:spPr>
          <a:xfrm>
            <a:off x="1984415" y="4993600"/>
            <a:ext cx="3356134"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Competitor Monitoring</a:t>
            </a:r>
            <a:endParaRPr lang="en-US" sz="2200" dirty="0"/>
          </a:p>
        </p:txBody>
      </p:sp>
      <p:sp>
        <p:nvSpPr>
          <p:cNvPr id="12" name="Text 9"/>
          <p:cNvSpPr/>
          <p:nvPr/>
        </p:nvSpPr>
        <p:spPr>
          <a:xfrm>
            <a:off x="1984415" y="5484019"/>
            <a:ext cx="6365796" cy="362903"/>
          </a:xfrm>
          <a:prstGeom prst="rect">
            <a:avLst/>
          </a:prstGeom>
          <a:noFill/>
          <a:ln/>
        </p:spPr>
        <p:txBody>
          <a:bodyPr wrap="non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Stay ahead of market developments</a:t>
            </a:r>
            <a:endParaRPr lang="en-US" sz="1750" dirty="0"/>
          </a:p>
        </p:txBody>
      </p:sp>
      <p:sp>
        <p:nvSpPr>
          <p:cNvPr id="13" name="Shape 10"/>
          <p:cNvSpPr/>
          <p:nvPr/>
        </p:nvSpPr>
        <p:spPr>
          <a:xfrm>
            <a:off x="1814513" y="6073735"/>
            <a:ext cx="170021" cy="853321"/>
          </a:xfrm>
          <a:prstGeom prst="roundRect">
            <a:avLst>
              <a:gd name="adj" fmla="val 120071"/>
            </a:avLst>
          </a:prstGeom>
          <a:solidFill>
            <a:srgbClr val="E8F3E8"/>
          </a:solidFill>
          <a:ln/>
        </p:spPr>
        <p:txBody>
          <a:bodyPr/>
          <a:lstStyle/>
          <a:p>
            <a:endParaRPr lang="en-IN"/>
          </a:p>
        </p:txBody>
      </p:sp>
      <p:sp>
        <p:nvSpPr>
          <p:cNvPr id="14" name="Text 11"/>
          <p:cNvSpPr/>
          <p:nvPr/>
        </p:nvSpPr>
        <p:spPr>
          <a:xfrm>
            <a:off x="2324695" y="607373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Customer Feedback</a:t>
            </a:r>
            <a:endParaRPr lang="en-US" sz="2200" dirty="0"/>
          </a:p>
        </p:txBody>
      </p:sp>
      <p:sp>
        <p:nvSpPr>
          <p:cNvPr id="15" name="Text 12"/>
          <p:cNvSpPr/>
          <p:nvPr/>
        </p:nvSpPr>
        <p:spPr>
          <a:xfrm>
            <a:off x="2324695" y="6564154"/>
            <a:ext cx="6025515" cy="362903"/>
          </a:xfrm>
          <a:prstGeom prst="rect">
            <a:avLst/>
          </a:prstGeom>
          <a:noFill/>
          <a:ln/>
        </p:spPr>
        <p:txBody>
          <a:bodyPr wrap="non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Implement robust review system</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4ACEC-AD1C-12B7-09B6-0C5B1064F235}"/>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3ACA90C4-1A2D-4F57-7EC3-0BA88FDE20CB}"/>
              </a:ext>
            </a:extLst>
          </p:cNvPr>
          <p:cNvSpPr/>
          <p:nvPr/>
        </p:nvSpPr>
        <p:spPr>
          <a:xfrm>
            <a:off x="1041440" y="2285286"/>
            <a:ext cx="12493585" cy="3401140"/>
          </a:xfrm>
          <a:prstGeom prst="rect">
            <a:avLst/>
          </a:prstGeom>
          <a:noFill/>
          <a:ln/>
        </p:spPr>
        <p:txBody>
          <a:bodyPr wrap="square" lIns="0" tIns="0" rIns="0" bIns="0" rtlCol="0" anchor="t"/>
          <a:lstStyle/>
          <a:p>
            <a:pPr marL="0" indent="0">
              <a:lnSpc>
                <a:spcPts val="5550"/>
              </a:lnSpc>
              <a:buNone/>
            </a:pPr>
            <a:r>
              <a:rPr lang="en-US" sz="6000" b="1" dirty="0">
                <a:solidFill>
                  <a:srgbClr val="3B4540"/>
                </a:solidFill>
                <a:latin typeface="Fraunces Extra Bold" pitchFamily="34" charset="0"/>
                <a:ea typeface="Fraunces Extra Bold" pitchFamily="34" charset="-122"/>
                <a:cs typeface="Fraunces Extra Bold" pitchFamily="34" charset="-120"/>
              </a:rPr>
              <a:t>	Thank You</a:t>
            </a:r>
          </a:p>
          <a:p>
            <a:pPr marL="0" indent="0" algn="l">
              <a:lnSpc>
                <a:spcPts val="5550"/>
              </a:lnSpc>
              <a:buNone/>
            </a:pPr>
            <a:r>
              <a:rPr lang="en-US" sz="2800" b="1" dirty="0">
                <a:solidFill>
                  <a:srgbClr val="3B4540"/>
                </a:solidFill>
                <a:latin typeface="Fraunces Extra Bold" pitchFamily="34" charset="0"/>
              </a:rPr>
              <a:t>	If you are hiring or know someone who is – Let’s Connect !</a:t>
            </a:r>
            <a:endParaRPr lang="en-US" sz="2800" dirty="0"/>
          </a:p>
        </p:txBody>
      </p:sp>
      <p:sp>
        <p:nvSpPr>
          <p:cNvPr id="16" name="Rectangle 15">
            <a:extLst>
              <a:ext uri="{FF2B5EF4-FFF2-40B4-BE49-F238E27FC236}">
                <a16:creationId xmlns:a16="http://schemas.microsoft.com/office/drawing/2014/main" id="{E331C533-0E78-B00A-66F6-BD8535927A61}"/>
              </a:ext>
            </a:extLst>
          </p:cNvPr>
          <p:cNvSpPr/>
          <p:nvPr/>
        </p:nvSpPr>
        <p:spPr>
          <a:xfrm>
            <a:off x="12868275" y="7762875"/>
            <a:ext cx="1676400" cy="381000"/>
          </a:xfrm>
          <a:prstGeom prst="rect">
            <a:avLst/>
          </a:prstGeom>
          <a:solidFill>
            <a:srgbClr val="FAFF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03221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8F2755-1917-0CF0-1821-C325E21EC6E8}"/>
              </a:ext>
            </a:extLst>
          </p:cNvPr>
          <p:cNvPicPr>
            <a:picLocks noChangeAspect="1"/>
          </p:cNvPicPr>
          <p:nvPr/>
        </p:nvPicPr>
        <p:blipFill>
          <a:blip r:embed="rId2"/>
          <a:stretch>
            <a:fillRect/>
          </a:stretch>
        </p:blipFill>
        <p:spPr>
          <a:xfrm>
            <a:off x="1261217" y="742479"/>
            <a:ext cx="12107965" cy="6744641"/>
          </a:xfrm>
          <a:prstGeom prst="rect">
            <a:avLst/>
          </a:prstGeom>
        </p:spPr>
      </p:pic>
      <p:sp>
        <p:nvSpPr>
          <p:cNvPr id="4" name="Rectangle 3">
            <a:extLst>
              <a:ext uri="{FF2B5EF4-FFF2-40B4-BE49-F238E27FC236}">
                <a16:creationId xmlns:a16="http://schemas.microsoft.com/office/drawing/2014/main" id="{877DF846-9589-8AC9-940A-7D60D8669BE3}"/>
              </a:ext>
            </a:extLst>
          </p:cNvPr>
          <p:cNvSpPr/>
          <p:nvPr/>
        </p:nvSpPr>
        <p:spPr>
          <a:xfrm>
            <a:off x="12868275" y="7762875"/>
            <a:ext cx="1676400" cy="381000"/>
          </a:xfrm>
          <a:prstGeom prst="rect">
            <a:avLst/>
          </a:prstGeom>
          <a:solidFill>
            <a:srgbClr val="FAFF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0CDBA41E-B88F-5E35-E356-A6AE9A685624}"/>
              </a:ext>
            </a:extLst>
          </p:cNvPr>
          <p:cNvSpPr txBox="1"/>
          <p:nvPr/>
        </p:nvSpPr>
        <p:spPr>
          <a:xfrm>
            <a:off x="5905500" y="238125"/>
            <a:ext cx="3914775" cy="461665"/>
          </a:xfrm>
          <a:prstGeom prst="rect">
            <a:avLst/>
          </a:prstGeom>
          <a:noFill/>
        </p:spPr>
        <p:txBody>
          <a:bodyPr wrap="square" rtlCol="0">
            <a:spAutoFit/>
          </a:bodyPr>
          <a:lstStyle/>
          <a:p>
            <a:r>
              <a:rPr lang="en-US" sz="2400" dirty="0">
                <a:latin typeface="Fraunces Extra Bold" panose="020B0604020202020204" charset="0"/>
              </a:rPr>
              <a:t>DASHBOARD</a:t>
            </a:r>
            <a:endParaRPr lang="en-IN" sz="2400" dirty="0">
              <a:latin typeface="Fraunces Extra Bold" panose="020B0604020202020204" charset="0"/>
            </a:endParaRPr>
          </a:p>
        </p:txBody>
      </p:sp>
    </p:spTree>
    <p:extLst>
      <p:ext uri="{BB962C8B-B14F-4D97-AF65-F5344CB8AC3E}">
        <p14:creationId xmlns:p14="http://schemas.microsoft.com/office/powerpoint/2010/main" val="495272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51585"/>
            <a:ext cx="6245900" cy="708779"/>
          </a:xfrm>
          <a:prstGeom prst="rect">
            <a:avLst/>
          </a:prstGeom>
          <a:noFill/>
          <a:ln/>
        </p:spPr>
        <p:txBody>
          <a:bodyPr wrap="non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Key Financial Metrics</a:t>
            </a:r>
            <a:endParaRPr lang="en-US" sz="4450" dirty="0"/>
          </a:p>
        </p:txBody>
      </p:sp>
      <p:sp>
        <p:nvSpPr>
          <p:cNvPr id="4" name="Text 1"/>
          <p:cNvSpPr/>
          <p:nvPr/>
        </p:nvSpPr>
        <p:spPr>
          <a:xfrm>
            <a:off x="6280190" y="2413873"/>
            <a:ext cx="3608070" cy="748427"/>
          </a:xfrm>
          <a:prstGeom prst="rect">
            <a:avLst/>
          </a:prstGeom>
          <a:noFill/>
          <a:ln/>
        </p:spPr>
        <p:txBody>
          <a:bodyPr wrap="none" lIns="0" tIns="0" rIns="0" bIns="0" rtlCol="0" anchor="t"/>
          <a:lstStyle/>
          <a:p>
            <a:pPr marL="0" indent="0" algn="ctr">
              <a:lnSpc>
                <a:spcPts val="5850"/>
              </a:lnSpc>
              <a:buNone/>
            </a:pPr>
            <a:r>
              <a:rPr lang="en-US" sz="5850" b="1" dirty="0">
                <a:solidFill>
                  <a:srgbClr val="405449"/>
                </a:solidFill>
                <a:latin typeface="Fraunces Extra Bold" pitchFamily="34" charset="0"/>
                <a:ea typeface="Fraunces Extra Bold" pitchFamily="34" charset="-122"/>
                <a:cs typeface="Fraunces Extra Bold" pitchFamily="34" charset="-120"/>
              </a:rPr>
              <a:t>₹35,20,984</a:t>
            </a:r>
            <a:endParaRPr lang="en-US" sz="5850" dirty="0"/>
          </a:p>
        </p:txBody>
      </p:sp>
      <p:sp>
        <p:nvSpPr>
          <p:cNvPr id="5" name="Text 2"/>
          <p:cNvSpPr/>
          <p:nvPr/>
        </p:nvSpPr>
        <p:spPr>
          <a:xfrm>
            <a:off x="6666548" y="3445669"/>
            <a:ext cx="2835235" cy="354330"/>
          </a:xfrm>
          <a:prstGeom prst="rect">
            <a:avLst/>
          </a:prstGeom>
          <a:noFill/>
          <a:ln/>
        </p:spPr>
        <p:txBody>
          <a:bodyPr wrap="none" lIns="0" tIns="0" rIns="0" bIns="0" rtlCol="0" anchor="t"/>
          <a:lstStyle/>
          <a:p>
            <a:pPr marL="0" indent="0" algn="ctr">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Total Revenue</a:t>
            </a:r>
            <a:endParaRPr lang="en-US" sz="2200" dirty="0"/>
          </a:p>
        </p:txBody>
      </p:sp>
      <p:sp>
        <p:nvSpPr>
          <p:cNvPr id="6" name="Text 3"/>
          <p:cNvSpPr/>
          <p:nvPr/>
        </p:nvSpPr>
        <p:spPr>
          <a:xfrm>
            <a:off x="6280190" y="3936087"/>
            <a:ext cx="3608070" cy="362903"/>
          </a:xfrm>
          <a:prstGeom prst="rect">
            <a:avLst/>
          </a:prstGeom>
          <a:noFill/>
          <a:ln/>
        </p:spPr>
        <p:txBody>
          <a:bodyPr wrap="none" lIns="0" tIns="0" rIns="0" bIns="0" rtlCol="0" anchor="t"/>
          <a:lstStyle/>
          <a:p>
            <a:pPr marL="0" indent="0" algn="ctr">
              <a:lnSpc>
                <a:spcPts val="2850"/>
              </a:lnSpc>
              <a:buNone/>
            </a:pPr>
            <a:r>
              <a:rPr lang="en-US" sz="1750" dirty="0">
                <a:solidFill>
                  <a:srgbClr val="405449"/>
                </a:solidFill>
                <a:latin typeface="Nobile" pitchFamily="34" charset="0"/>
                <a:ea typeface="Nobile" pitchFamily="34" charset="-122"/>
                <a:cs typeface="Nobile" pitchFamily="34" charset="-120"/>
              </a:rPr>
              <a:t>Overall sales performance</a:t>
            </a:r>
            <a:endParaRPr lang="en-US" sz="1750" dirty="0"/>
          </a:p>
        </p:txBody>
      </p:sp>
      <p:sp>
        <p:nvSpPr>
          <p:cNvPr id="7" name="Text 4"/>
          <p:cNvSpPr/>
          <p:nvPr/>
        </p:nvSpPr>
        <p:spPr>
          <a:xfrm>
            <a:off x="10228421" y="2413873"/>
            <a:ext cx="3608189" cy="748427"/>
          </a:xfrm>
          <a:prstGeom prst="rect">
            <a:avLst/>
          </a:prstGeom>
          <a:noFill/>
          <a:ln/>
        </p:spPr>
        <p:txBody>
          <a:bodyPr wrap="none" lIns="0" tIns="0" rIns="0" bIns="0" rtlCol="0" anchor="t"/>
          <a:lstStyle/>
          <a:p>
            <a:pPr marL="0" indent="0" algn="ctr">
              <a:lnSpc>
                <a:spcPts val="5850"/>
              </a:lnSpc>
              <a:buNone/>
            </a:pPr>
            <a:r>
              <a:rPr lang="en-US" sz="5850" b="1" dirty="0">
                <a:solidFill>
                  <a:srgbClr val="405449"/>
                </a:solidFill>
                <a:latin typeface="Fraunces Extra Bold" pitchFamily="34" charset="0"/>
                <a:ea typeface="Fraunces Extra Bold" pitchFamily="34" charset="-122"/>
                <a:cs typeface="Fraunces Extra Bold" pitchFamily="34" charset="-120"/>
              </a:rPr>
              <a:t>5.53</a:t>
            </a:r>
            <a:endParaRPr lang="en-US" sz="5850" dirty="0"/>
          </a:p>
        </p:txBody>
      </p:sp>
      <p:sp>
        <p:nvSpPr>
          <p:cNvPr id="8" name="Text 5"/>
          <p:cNvSpPr/>
          <p:nvPr/>
        </p:nvSpPr>
        <p:spPr>
          <a:xfrm>
            <a:off x="10614898" y="3445669"/>
            <a:ext cx="2835235" cy="354330"/>
          </a:xfrm>
          <a:prstGeom prst="rect">
            <a:avLst/>
          </a:prstGeom>
          <a:noFill/>
          <a:ln/>
        </p:spPr>
        <p:txBody>
          <a:bodyPr wrap="none" lIns="0" tIns="0" rIns="0" bIns="0" rtlCol="0" anchor="t"/>
          <a:lstStyle/>
          <a:p>
            <a:pPr marL="0" indent="0" algn="ctr">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Avg. Delivery Time</a:t>
            </a:r>
            <a:endParaRPr lang="en-US" sz="2200" dirty="0"/>
          </a:p>
        </p:txBody>
      </p:sp>
      <p:sp>
        <p:nvSpPr>
          <p:cNvPr id="9" name="Text 6"/>
          <p:cNvSpPr/>
          <p:nvPr/>
        </p:nvSpPr>
        <p:spPr>
          <a:xfrm>
            <a:off x="10228421" y="3936087"/>
            <a:ext cx="3608189" cy="362903"/>
          </a:xfrm>
          <a:prstGeom prst="rect">
            <a:avLst/>
          </a:prstGeom>
          <a:noFill/>
          <a:ln/>
        </p:spPr>
        <p:txBody>
          <a:bodyPr wrap="none" lIns="0" tIns="0" rIns="0" bIns="0" rtlCol="0" anchor="t"/>
          <a:lstStyle/>
          <a:p>
            <a:pPr marL="0" indent="0" algn="ctr">
              <a:lnSpc>
                <a:spcPts val="2850"/>
              </a:lnSpc>
              <a:buNone/>
            </a:pPr>
            <a:r>
              <a:rPr lang="en-US" sz="1750" dirty="0">
                <a:solidFill>
                  <a:srgbClr val="405449"/>
                </a:solidFill>
                <a:latin typeface="Nobile" pitchFamily="34" charset="0"/>
                <a:ea typeface="Nobile" pitchFamily="34" charset="-122"/>
                <a:cs typeface="Nobile" pitchFamily="34" charset="-120"/>
              </a:rPr>
              <a:t>Days from order to delivery</a:t>
            </a:r>
            <a:endParaRPr lang="en-US" sz="1750" dirty="0"/>
          </a:p>
        </p:txBody>
      </p:sp>
      <p:sp>
        <p:nvSpPr>
          <p:cNvPr id="10" name="Text 7"/>
          <p:cNvSpPr/>
          <p:nvPr/>
        </p:nvSpPr>
        <p:spPr>
          <a:xfrm>
            <a:off x="8254246" y="5092779"/>
            <a:ext cx="3608189" cy="748427"/>
          </a:xfrm>
          <a:prstGeom prst="rect">
            <a:avLst/>
          </a:prstGeom>
          <a:noFill/>
          <a:ln/>
        </p:spPr>
        <p:txBody>
          <a:bodyPr wrap="none" lIns="0" tIns="0" rIns="0" bIns="0" rtlCol="0" anchor="t"/>
          <a:lstStyle/>
          <a:p>
            <a:pPr marL="0" indent="0" algn="ctr">
              <a:lnSpc>
                <a:spcPts val="5850"/>
              </a:lnSpc>
              <a:buNone/>
            </a:pPr>
            <a:r>
              <a:rPr lang="en-US" sz="5850" b="1" dirty="0">
                <a:solidFill>
                  <a:srgbClr val="405449"/>
                </a:solidFill>
                <a:latin typeface="Fraunces Extra Bold" pitchFamily="34" charset="0"/>
                <a:ea typeface="Fraunces Extra Bold" pitchFamily="34" charset="-122"/>
                <a:cs typeface="Fraunces Extra Bold" pitchFamily="34" charset="-120"/>
              </a:rPr>
              <a:t>₹35,209</a:t>
            </a:r>
            <a:endParaRPr lang="en-US" sz="5850" dirty="0"/>
          </a:p>
        </p:txBody>
      </p:sp>
      <p:sp>
        <p:nvSpPr>
          <p:cNvPr id="11" name="Text 8"/>
          <p:cNvSpPr/>
          <p:nvPr/>
        </p:nvSpPr>
        <p:spPr>
          <a:xfrm>
            <a:off x="8528804" y="6124575"/>
            <a:ext cx="3059073" cy="354330"/>
          </a:xfrm>
          <a:prstGeom prst="rect">
            <a:avLst/>
          </a:prstGeom>
          <a:noFill/>
          <a:ln/>
        </p:spPr>
        <p:txBody>
          <a:bodyPr wrap="none" lIns="0" tIns="0" rIns="0" bIns="0" rtlCol="0" anchor="t"/>
          <a:lstStyle/>
          <a:p>
            <a:pPr marL="0" indent="0" algn="ctr">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Avg. Customer Spend</a:t>
            </a:r>
            <a:endParaRPr lang="en-US" sz="2200" dirty="0"/>
          </a:p>
        </p:txBody>
      </p:sp>
      <p:sp>
        <p:nvSpPr>
          <p:cNvPr id="12" name="Text 9"/>
          <p:cNvSpPr/>
          <p:nvPr/>
        </p:nvSpPr>
        <p:spPr>
          <a:xfrm>
            <a:off x="8254246" y="6614993"/>
            <a:ext cx="3608189" cy="362903"/>
          </a:xfrm>
          <a:prstGeom prst="rect">
            <a:avLst/>
          </a:prstGeom>
          <a:noFill/>
          <a:ln/>
        </p:spPr>
        <p:txBody>
          <a:bodyPr wrap="none" lIns="0" tIns="0" rIns="0" bIns="0" rtlCol="0" anchor="t"/>
          <a:lstStyle/>
          <a:p>
            <a:pPr marL="0" indent="0" algn="ctr">
              <a:lnSpc>
                <a:spcPts val="2850"/>
              </a:lnSpc>
              <a:buNone/>
            </a:pPr>
            <a:r>
              <a:rPr lang="en-US" sz="1750" dirty="0">
                <a:solidFill>
                  <a:srgbClr val="405449"/>
                </a:solidFill>
                <a:latin typeface="Nobile" pitchFamily="34" charset="0"/>
                <a:ea typeface="Nobile" pitchFamily="34" charset="-122"/>
                <a:cs typeface="Nobile" pitchFamily="34" charset="-120"/>
              </a:rPr>
              <a:t>Per customer transaction value</a:t>
            </a:r>
            <a:endParaRPr lang="en-US" sz="1750" dirty="0"/>
          </a:p>
        </p:txBody>
      </p:sp>
      <p:sp>
        <p:nvSpPr>
          <p:cNvPr id="13" name="Rectangle 12">
            <a:extLst>
              <a:ext uri="{FF2B5EF4-FFF2-40B4-BE49-F238E27FC236}">
                <a16:creationId xmlns:a16="http://schemas.microsoft.com/office/drawing/2014/main" id="{24A16B44-3647-6DB4-6C7A-827A5CE0FC93}"/>
              </a:ext>
            </a:extLst>
          </p:cNvPr>
          <p:cNvSpPr/>
          <p:nvPr/>
        </p:nvSpPr>
        <p:spPr>
          <a:xfrm>
            <a:off x="12868275" y="7762875"/>
            <a:ext cx="1676400" cy="381000"/>
          </a:xfrm>
          <a:prstGeom prst="rect">
            <a:avLst/>
          </a:prstGeom>
          <a:solidFill>
            <a:srgbClr val="FAFF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14005" y="482441"/>
            <a:ext cx="5564981" cy="548283"/>
          </a:xfrm>
          <a:prstGeom prst="rect">
            <a:avLst/>
          </a:prstGeom>
          <a:noFill/>
          <a:ln/>
        </p:spPr>
        <p:txBody>
          <a:bodyPr wrap="none" lIns="0" tIns="0" rIns="0" bIns="0" rtlCol="0" anchor="t"/>
          <a:lstStyle/>
          <a:p>
            <a:pPr marL="0" indent="0" algn="l">
              <a:lnSpc>
                <a:spcPts val="4300"/>
              </a:lnSpc>
              <a:buNone/>
            </a:pPr>
            <a:r>
              <a:rPr lang="en-US" sz="3450" b="1" dirty="0">
                <a:solidFill>
                  <a:srgbClr val="3B4540"/>
                </a:solidFill>
                <a:latin typeface="Fraunces Extra Bold" pitchFamily="34" charset="0"/>
                <a:ea typeface="Fraunces Extra Bold" pitchFamily="34" charset="-122"/>
                <a:cs typeface="Fraunces Extra Bold" pitchFamily="34" charset="-120"/>
              </a:rPr>
              <a:t>Monthly Revenue Trends</a:t>
            </a:r>
            <a:endParaRPr lang="en-US" sz="3450" dirty="0"/>
          </a:p>
        </p:txBody>
      </p:sp>
      <p:pic>
        <p:nvPicPr>
          <p:cNvPr id="3" name="Image 0" descr="preencoded.png"/>
          <p:cNvPicPr>
            <a:picLocks noChangeAspect="1"/>
          </p:cNvPicPr>
          <p:nvPr/>
        </p:nvPicPr>
        <p:blipFill>
          <a:blip r:embed="rId3"/>
          <a:stretch>
            <a:fillRect/>
          </a:stretch>
        </p:blipFill>
        <p:spPr>
          <a:xfrm>
            <a:off x="614005" y="1381482"/>
            <a:ext cx="13402389" cy="7505224"/>
          </a:xfrm>
          <a:prstGeom prst="rect">
            <a:avLst/>
          </a:prstGeom>
        </p:spPr>
      </p:pic>
      <p:sp>
        <p:nvSpPr>
          <p:cNvPr id="4" name="Rectangle 3">
            <a:extLst>
              <a:ext uri="{FF2B5EF4-FFF2-40B4-BE49-F238E27FC236}">
                <a16:creationId xmlns:a16="http://schemas.microsoft.com/office/drawing/2014/main" id="{E00B0F42-AEE0-0910-4219-EFEE917763AE}"/>
              </a:ext>
            </a:extLst>
          </p:cNvPr>
          <p:cNvSpPr/>
          <p:nvPr/>
        </p:nvSpPr>
        <p:spPr>
          <a:xfrm>
            <a:off x="12868275" y="7762875"/>
            <a:ext cx="1676400" cy="381000"/>
          </a:xfrm>
          <a:prstGeom prst="rect">
            <a:avLst/>
          </a:prstGeom>
          <a:solidFill>
            <a:srgbClr val="FAFF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678775"/>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Top Revenue Generating Products</a:t>
            </a:r>
            <a:endParaRPr lang="en-US" sz="4450" dirty="0"/>
          </a:p>
        </p:txBody>
      </p:sp>
      <p:sp>
        <p:nvSpPr>
          <p:cNvPr id="4" name="Shape 1"/>
          <p:cNvSpPr/>
          <p:nvPr/>
        </p:nvSpPr>
        <p:spPr>
          <a:xfrm>
            <a:off x="6280190" y="2691646"/>
            <a:ext cx="510302" cy="510302"/>
          </a:xfrm>
          <a:prstGeom prst="roundRect">
            <a:avLst>
              <a:gd name="adj" fmla="val 40005"/>
            </a:avLst>
          </a:prstGeom>
          <a:solidFill>
            <a:srgbClr val="E8F3E8"/>
          </a:solidFill>
          <a:ln/>
        </p:spPr>
        <p:txBody>
          <a:bodyPr/>
          <a:lstStyle/>
          <a:p>
            <a:endParaRPr lang="en-IN"/>
          </a:p>
        </p:txBody>
      </p:sp>
      <p:pic>
        <p:nvPicPr>
          <p:cNvPr id="5" name="Image 1" descr="preencoded.png"/>
          <p:cNvPicPr>
            <a:picLocks noChangeAspect="1"/>
          </p:cNvPicPr>
          <p:nvPr/>
        </p:nvPicPr>
        <p:blipFill>
          <a:blip r:embed="rId4"/>
          <a:stretch>
            <a:fillRect/>
          </a:stretch>
        </p:blipFill>
        <p:spPr>
          <a:xfrm>
            <a:off x="6365260" y="2734151"/>
            <a:ext cx="340162" cy="425291"/>
          </a:xfrm>
          <a:prstGeom prst="rect">
            <a:avLst/>
          </a:prstGeom>
        </p:spPr>
      </p:pic>
      <p:sp>
        <p:nvSpPr>
          <p:cNvPr id="6" name="Text 2"/>
          <p:cNvSpPr/>
          <p:nvPr/>
        </p:nvSpPr>
        <p:spPr>
          <a:xfrm>
            <a:off x="7017306" y="269164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Deserunt Box</a:t>
            </a:r>
            <a:endParaRPr lang="en-US" sz="2200" dirty="0"/>
          </a:p>
        </p:txBody>
      </p:sp>
      <p:sp>
        <p:nvSpPr>
          <p:cNvPr id="7" name="Text 3"/>
          <p:cNvSpPr/>
          <p:nvPr/>
        </p:nvSpPr>
        <p:spPr>
          <a:xfrm>
            <a:off x="7017306" y="3182064"/>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Premium gift option with highest sales volume</a:t>
            </a:r>
            <a:endParaRPr lang="en-US" sz="1750" dirty="0"/>
          </a:p>
        </p:txBody>
      </p:sp>
      <p:sp>
        <p:nvSpPr>
          <p:cNvPr id="8" name="Shape 4"/>
          <p:cNvSpPr/>
          <p:nvPr/>
        </p:nvSpPr>
        <p:spPr>
          <a:xfrm>
            <a:off x="6280190" y="4026932"/>
            <a:ext cx="510302" cy="510302"/>
          </a:xfrm>
          <a:prstGeom prst="roundRect">
            <a:avLst>
              <a:gd name="adj" fmla="val 40005"/>
            </a:avLst>
          </a:prstGeom>
          <a:solidFill>
            <a:srgbClr val="E8F3E8"/>
          </a:solidFill>
          <a:ln/>
        </p:spPr>
        <p:txBody>
          <a:bodyPr/>
          <a:lstStyle/>
          <a:p>
            <a:endParaRPr lang="en-IN"/>
          </a:p>
        </p:txBody>
      </p:sp>
      <p:pic>
        <p:nvPicPr>
          <p:cNvPr id="9" name="Image 2" descr="preencoded.png"/>
          <p:cNvPicPr>
            <a:picLocks noChangeAspect="1"/>
          </p:cNvPicPr>
          <p:nvPr/>
        </p:nvPicPr>
        <p:blipFill>
          <a:blip r:embed="rId5"/>
          <a:stretch>
            <a:fillRect/>
          </a:stretch>
        </p:blipFill>
        <p:spPr>
          <a:xfrm>
            <a:off x="6365260" y="4069437"/>
            <a:ext cx="340162" cy="425291"/>
          </a:xfrm>
          <a:prstGeom prst="rect">
            <a:avLst/>
          </a:prstGeom>
        </p:spPr>
      </p:pic>
      <p:sp>
        <p:nvSpPr>
          <p:cNvPr id="10" name="Text 5"/>
          <p:cNvSpPr/>
          <p:nvPr/>
        </p:nvSpPr>
        <p:spPr>
          <a:xfrm>
            <a:off x="7017306" y="402693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Dolores Gift</a:t>
            </a:r>
            <a:endParaRPr lang="en-US" sz="2200" dirty="0"/>
          </a:p>
        </p:txBody>
      </p:sp>
      <p:sp>
        <p:nvSpPr>
          <p:cNvPr id="11" name="Text 6"/>
          <p:cNvSpPr/>
          <p:nvPr/>
        </p:nvSpPr>
        <p:spPr>
          <a:xfrm>
            <a:off x="7017306" y="4517350"/>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Popular choice for anniversaries</a:t>
            </a:r>
            <a:endParaRPr lang="en-US" sz="1750" dirty="0"/>
          </a:p>
        </p:txBody>
      </p:sp>
      <p:sp>
        <p:nvSpPr>
          <p:cNvPr id="12" name="Shape 7"/>
          <p:cNvSpPr/>
          <p:nvPr/>
        </p:nvSpPr>
        <p:spPr>
          <a:xfrm>
            <a:off x="6280190" y="5362218"/>
            <a:ext cx="510302" cy="510302"/>
          </a:xfrm>
          <a:prstGeom prst="roundRect">
            <a:avLst>
              <a:gd name="adj" fmla="val 40005"/>
            </a:avLst>
          </a:prstGeom>
          <a:solidFill>
            <a:srgbClr val="E8F3E8"/>
          </a:solidFill>
          <a:ln/>
        </p:spPr>
        <p:txBody>
          <a:bodyPr/>
          <a:lstStyle/>
          <a:p>
            <a:endParaRPr lang="en-IN"/>
          </a:p>
        </p:txBody>
      </p:sp>
      <p:pic>
        <p:nvPicPr>
          <p:cNvPr id="13" name="Image 3" descr="preencoded.png"/>
          <p:cNvPicPr>
            <a:picLocks noChangeAspect="1"/>
          </p:cNvPicPr>
          <p:nvPr/>
        </p:nvPicPr>
        <p:blipFill>
          <a:blip r:embed="rId6"/>
          <a:stretch>
            <a:fillRect/>
          </a:stretch>
        </p:blipFill>
        <p:spPr>
          <a:xfrm>
            <a:off x="6365260" y="5404723"/>
            <a:ext cx="340162" cy="425291"/>
          </a:xfrm>
          <a:prstGeom prst="rect">
            <a:avLst/>
          </a:prstGeom>
        </p:spPr>
      </p:pic>
      <p:sp>
        <p:nvSpPr>
          <p:cNvPr id="14" name="Text 8"/>
          <p:cNvSpPr/>
          <p:nvPr/>
        </p:nvSpPr>
        <p:spPr>
          <a:xfrm>
            <a:off x="7017306" y="536221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Harum Pack</a:t>
            </a:r>
            <a:endParaRPr lang="en-US" sz="2200" dirty="0"/>
          </a:p>
        </p:txBody>
      </p:sp>
      <p:sp>
        <p:nvSpPr>
          <p:cNvPr id="15" name="Text 9"/>
          <p:cNvSpPr/>
          <p:nvPr/>
        </p:nvSpPr>
        <p:spPr>
          <a:xfrm>
            <a:off x="7017306" y="5852636"/>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Bestseller during festival seasons</a:t>
            </a:r>
            <a:endParaRPr lang="en-US" sz="1750" dirty="0"/>
          </a:p>
        </p:txBody>
      </p:sp>
      <p:sp>
        <p:nvSpPr>
          <p:cNvPr id="16" name="Shape 10"/>
          <p:cNvSpPr/>
          <p:nvPr/>
        </p:nvSpPr>
        <p:spPr>
          <a:xfrm>
            <a:off x="6280190" y="6697504"/>
            <a:ext cx="510302" cy="510302"/>
          </a:xfrm>
          <a:prstGeom prst="roundRect">
            <a:avLst>
              <a:gd name="adj" fmla="val 40005"/>
            </a:avLst>
          </a:prstGeom>
          <a:solidFill>
            <a:srgbClr val="E8F3E8"/>
          </a:solidFill>
          <a:ln/>
        </p:spPr>
        <p:txBody>
          <a:bodyPr/>
          <a:lstStyle/>
          <a:p>
            <a:endParaRPr lang="en-IN"/>
          </a:p>
        </p:txBody>
      </p:sp>
      <p:pic>
        <p:nvPicPr>
          <p:cNvPr id="17" name="Image 4" descr="preencoded.png"/>
          <p:cNvPicPr>
            <a:picLocks noChangeAspect="1"/>
          </p:cNvPicPr>
          <p:nvPr/>
        </p:nvPicPr>
        <p:blipFill>
          <a:blip r:embed="rId7"/>
          <a:stretch>
            <a:fillRect/>
          </a:stretch>
        </p:blipFill>
        <p:spPr>
          <a:xfrm>
            <a:off x="6365260" y="6740009"/>
            <a:ext cx="340162" cy="425291"/>
          </a:xfrm>
          <a:prstGeom prst="rect">
            <a:avLst/>
          </a:prstGeom>
        </p:spPr>
      </p:pic>
      <p:sp>
        <p:nvSpPr>
          <p:cNvPr id="18" name="Text 11"/>
          <p:cNvSpPr/>
          <p:nvPr/>
        </p:nvSpPr>
        <p:spPr>
          <a:xfrm>
            <a:off x="7017306" y="6697504"/>
            <a:ext cx="3411141"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Magnam Set &amp; Quia Gift</a:t>
            </a:r>
            <a:endParaRPr lang="en-US" sz="2200" dirty="0"/>
          </a:p>
        </p:txBody>
      </p:sp>
      <p:sp>
        <p:nvSpPr>
          <p:cNvPr id="19" name="Text 12"/>
          <p:cNvSpPr/>
          <p:nvPr/>
        </p:nvSpPr>
        <p:spPr>
          <a:xfrm>
            <a:off x="7017306" y="7187922"/>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Strong performers across multiple occasions</a:t>
            </a:r>
            <a:endParaRPr lang="en-US" sz="1750" dirty="0"/>
          </a:p>
        </p:txBody>
      </p:sp>
      <p:sp>
        <p:nvSpPr>
          <p:cNvPr id="20" name="Rectangle 19">
            <a:extLst>
              <a:ext uri="{FF2B5EF4-FFF2-40B4-BE49-F238E27FC236}">
                <a16:creationId xmlns:a16="http://schemas.microsoft.com/office/drawing/2014/main" id="{5675B480-EF7F-6454-7F0B-20E617FB8BA9}"/>
              </a:ext>
            </a:extLst>
          </p:cNvPr>
          <p:cNvSpPr/>
          <p:nvPr/>
        </p:nvSpPr>
        <p:spPr>
          <a:xfrm>
            <a:off x="12868275" y="7762875"/>
            <a:ext cx="1676400" cy="381000"/>
          </a:xfrm>
          <a:prstGeom prst="rect">
            <a:avLst/>
          </a:prstGeom>
          <a:solidFill>
            <a:srgbClr val="FAFF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6047" y="594003"/>
            <a:ext cx="5746790" cy="675084"/>
          </a:xfrm>
          <a:prstGeom prst="rect">
            <a:avLst/>
          </a:prstGeom>
          <a:noFill/>
          <a:ln/>
        </p:spPr>
        <p:txBody>
          <a:bodyPr wrap="none" lIns="0" tIns="0" rIns="0" bIns="0" rtlCol="0" anchor="t"/>
          <a:lstStyle/>
          <a:p>
            <a:pPr marL="0" indent="0" algn="l">
              <a:lnSpc>
                <a:spcPts val="5300"/>
              </a:lnSpc>
              <a:buNone/>
            </a:pPr>
            <a:r>
              <a:rPr lang="en-US" sz="4250" b="1" dirty="0">
                <a:solidFill>
                  <a:srgbClr val="3B4540"/>
                </a:solidFill>
                <a:latin typeface="Fraunces Extra Bold" pitchFamily="34" charset="0"/>
                <a:ea typeface="Fraunces Extra Bold" pitchFamily="34" charset="-122"/>
                <a:cs typeface="Fraunces Extra Bold" pitchFamily="34" charset="-120"/>
              </a:rPr>
              <a:t>Revenue by Occasion</a:t>
            </a:r>
            <a:endParaRPr lang="en-US" sz="4250" dirty="0"/>
          </a:p>
        </p:txBody>
      </p:sp>
      <p:pic>
        <p:nvPicPr>
          <p:cNvPr id="3" name="Image 0" descr="preencoded.png"/>
          <p:cNvPicPr>
            <a:picLocks noChangeAspect="1"/>
          </p:cNvPicPr>
          <p:nvPr/>
        </p:nvPicPr>
        <p:blipFill>
          <a:blip r:embed="rId3"/>
          <a:stretch>
            <a:fillRect/>
          </a:stretch>
        </p:blipFill>
        <p:spPr>
          <a:xfrm>
            <a:off x="2723793" y="3291126"/>
            <a:ext cx="9182695" cy="9182695"/>
          </a:xfrm>
          <a:prstGeom prst="rect">
            <a:avLst/>
          </a:prstGeom>
        </p:spPr>
      </p:pic>
      <p:pic>
        <p:nvPicPr>
          <p:cNvPr id="4" name="Image 1" descr="preencoded.png"/>
          <p:cNvPicPr>
            <a:picLocks noChangeAspect="1"/>
          </p:cNvPicPr>
          <p:nvPr/>
        </p:nvPicPr>
        <p:blipFill>
          <a:blip r:embed="rId4"/>
          <a:stretch>
            <a:fillRect/>
          </a:stretch>
        </p:blipFill>
        <p:spPr>
          <a:xfrm>
            <a:off x="3857923" y="6590407"/>
            <a:ext cx="364450" cy="455652"/>
          </a:xfrm>
          <a:prstGeom prst="rect">
            <a:avLst/>
          </a:prstGeom>
        </p:spPr>
      </p:pic>
      <p:pic>
        <p:nvPicPr>
          <p:cNvPr id="5" name="Image 2" descr="preencoded.png"/>
          <p:cNvPicPr>
            <a:picLocks noChangeAspect="1"/>
          </p:cNvPicPr>
          <p:nvPr/>
        </p:nvPicPr>
        <p:blipFill>
          <a:blip r:embed="rId5"/>
          <a:stretch>
            <a:fillRect/>
          </a:stretch>
        </p:blipFill>
        <p:spPr>
          <a:xfrm>
            <a:off x="2723793" y="3291126"/>
            <a:ext cx="9182695" cy="9182695"/>
          </a:xfrm>
          <a:prstGeom prst="rect">
            <a:avLst/>
          </a:prstGeom>
        </p:spPr>
      </p:pic>
      <p:pic>
        <p:nvPicPr>
          <p:cNvPr id="6" name="Image 3" descr="preencoded.png"/>
          <p:cNvPicPr>
            <a:picLocks noChangeAspect="1"/>
          </p:cNvPicPr>
          <p:nvPr/>
        </p:nvPicPr>
        <p:blipFill>
          <a:blip r:embed="rId6"/>
          <a:stretch>
            <a:fillRect/>
          </a:stretch>
        </p:blipFill>
        <p:spPr>
          <a:xfrm>
            <a:off x="5108793" y="4868763"/>
            <a:ext cx="364450" cy="455652"/>
          </a:xfrm>
          <a:prstGeom prst="rect">
            <a:avLst/>
          </a:prstGeom>
        </p:spPr>
      </p:pic>
      <p:pic>
        <p:nvPicPr>
          <p:cNvPr id="7" name="Image 4" descr="preencoded.png"/>
          <p:cNvPicPr>
            <a:picLocks noChangeAspect="1"/>
          </p:cNvPicPr>
          <p:nvPr/>
        </p:nvPicPr>
        <p:blipFill>
          <a:blip r:embed="rId7"/>
          <a:stretch>
            <a:fillRect/>
          </a:stretch>
        </p:blipFill>
        <p:spPr>
          <a:xfrm>
            <a:off x="2723793" y="3291126"/>
            <a:ext cx="9182695" cy="9182695"/>
          </a:xfrm>
          <a:prstGeom prst="rect">
            <a:avLst/>
          </a:prstGeom>
        </p:spPr>
      </p:pic>
      <p:pic>
        <p:nvPicPr>
          <p:cNvPr id="8" name="Image 5" descr="preencoded.png"/>
          <p:cNvPicPr>
            <a:picLocks noChangeAspect="1"/>
          </p:cNvPicPr>
          <p:nvPr/>
        </p:nvPicPr>
        <p:blipFill>
          <a:blip r:embed="rId8"/>
          <a:stretch>
            <a:fillRect/>
          </a:stretch>
        </p:blipFill>
        <p:spPr>
          <a:xfrm>
            <a:off x="7132856" y="4211062"/>
            <a:ext cx="364450" cy="455652"/>
          </a:xfrm>
          <a:prstGeom prst="rect">
            <a:avLst/>
          </a:prstGeom>
        </p:spPr>
      </p:pic>
      <p:pic>
        <p:nvPicPr>
          <p:cNvPr id="9" name="Image 6" descr="preencoded.png"/>
          <p:cNvPicPr>
            <a:picLocks noChangeAspect="1"/>
          </p:cNvPicPr>
          <p:nvPr/>
        </p:nvPicPr>
        <p:blipFill>
          <a:blip r:embed="rId9"/>
          <a:stretch>
            <a:fillRect/>
          </a:stretch>
        </p:blipFill>
        <p:spPr>
          <a:xfrm>
            <a:off x="2723793" y="3291126"/>
            <a:ext cx="9182695" cy="9182695"/>
          </a:xfrm>
          <a:prstGeom prst="rect">
            <a:avLst/>
          </a:prstGeom>
        </p:spPr>
      </p:pic>
      <p:pic>
        <p:nvPicPr>
          <p:cNvPr id="10" name="Image 7" descr="preencoded.png"/>
          <p:cNvPicPr>
            <a:picLocks noChangeAspect="1"/>
          </p:cNvPicPr>
          <p:nvPr/>
        </p:nvPicPr>
        <p:blipFill>
          <a:blip r:embed="rId10"/>
          <a:stretch>
            <a:fillRect/>
          </a:stretch>
        </p:blipFill>
        <p:spPr>
          <a:xfrm>
            <a:off x="9156799" y="4868763"/>
            <a:ext cx="364450" cy="455652"/>
          </a:xfrm>
          <a:prstGeom prst="rect">
            <a:avLst/>
          </a:prstGeom>
        </p:spPr>
      </p:pic>
      <p:pic>
        <p:nvPicPr>
          <p:cNvPr id="11" name="Image 8" descr="preencoded.png"/>
          <p:cNvPicPr>
            <a:picLocks noChangeAspect="1"/>
          </p:cNvPicPr>
          <p:nvPr/>
        </p:nvPicPr>
        <p:blipFill>
          <a:blip r:embed="rId11"/>
          <a:stretch>
            <a:fillRect/>
          </a:stretch>
        </p:blipFill>
        <p:spPr>
          <a:xfrm>
            <a:off x="2723793" y="3291126"/>
            <a:ext cx="9182695" cy="9182695"/>
          </a:xfrm>
          <a:prstGeom prst="rect">
            <a:avLst/>
          </a:prstGeom>
        </p:spPr>
      </p:pic>
      <p:pic>
        <p:nvPicPr>
          <p:cNvPr id="12" name="Image 9" descr="preencoded.png"/>
          <p:cNvPicPr>
            <a:picLocks noChangeAspect="1"/>
          </p:cNvPicPr>
          <p:nvPr/>
        </p:nvPicPr>
        <p:blipFill>
          <a:blip r:embed="rId12"/>
          <a:stretch>
            <a:fillRect/>
          </a:stretch>
        </p:blipFill>
        <p:spPr>
          <a:xfrm>
            <a:off x="10407670" y="6590407"/>
            <a:ext cx="364450" cy="455652"/>
          </a:xfrm>
          <a:prstGeom prst="rect">
            <a:avLst/>
          </a:prstGeom>
        </p:spPr>
      </p:pic>
      <p:sp>
        <p:nvSpPr>
          <p:cNvPr id="13" name="Text 1"/>
          <p:cNvSpPr/>
          <p:nvPr/>
        </p:nvSpPr>
        <p:spPr>
          <a:xfrm>
            <a:off x="756047" y="3604498"/>
            <a:ext cx="2364462" cy="337542"/>
          </a:xfrm>
          <a:prstGeom prst="rect">
            <a:avLst/>
          </a:prstGeom>
          <a:noFill/>
          <a:ln/>
        </p:spPr>
        <p:txBody>
          <a:bodyPr wrap="none" lIns="0" tIns="0" rIns="0" bIns="0" rtlCol="0" anchor="t"/>
          <a:lstStyle/>
          <a:p>
            <a:pPr marL="0" indent="0" algn="ctr">
              <a:lnSpc>
                <a:spcPts val="2650"/>
              </a:lnSpc>
              <a:buNone/>
            </a:pPr>
            <a:r>
              <a:rPr lang="en-US" sz="2100" b="1" dirty="0">
                <a:solidFill>
                  <a:srgbClr val="3B4540"/>
                </a:solidFill>
                <a:latin typeface="Fraunces Extra Bold" pitchFamily="34" charset="0"/>
                <a:ea typeface="Fraunces Extra Bold" pitchFamily="34" charset="-122"/>
                <a:cs typeface="Fraunces Extra Bold" pitchFamily="34" charset="-120"/>
              </a:rPr>
              <a:t>Valentine's Day</a:t>
            </a:r>
            <a:endParaRPr lang="en-US" sz="2100" dirty="0"/>
          </a:p>
        </p:txBody>
      </p:sp>
      <p:sp>
        <p:nvSpPr>
          <p:cNvPr id="14" name="Text 2"/>
          <p:cNvSpPr/>
          <p:nvPr/>
        </p:nvSpPr>
        <p:spPr>
          <a:xfrm>
            <a:off x="756047" y="4071580"/>
            <a:ext cx="2364462" cy="691039"/>
          </a:xfrm>
          <a:prstGeom prst="rect">
            <a:avLst/>
          </a:prstGeom>
          <a:noFill/>
          <a:ln/>
        </p:spPr>
        <p:txBody>
          <a:bodyPr wrap="square" lIns="0" tIns="0" rIns="0" bIns="0" rtlCol="0" anchor="t"/>
          <a:lstStyle/>
          <a:p>
            <a:pPr marL="0" indent="0" algn="ctr">
              <a:lnSpc>
                <a:spcPts val="2700"/>
              </a:lnSpc>
              <a:buNone/>
            </a:pPr>
            <a:r>
              <a:rPr lang="en-US" sz="1700" dirty="0">
                <a:solidFill>
                  <a:srgbClr val="405449"/>
                </a:solidFill>
                <a:latin typeface="Nobile" pitchFamily="34" charset="0"/>
                <a:ea typeface="Nobile" pitchFamily="34" charset="-122"/>
                <a:cs typeface="Nobile" pitchFamily="34" charset="-120"/>
              </a:rPr>
              <a:t>Highest revenue generator</a:t>
            </a:r>
            <a:endParaRPr lang="en-US" sz="1700" dirty="0"/>
          </a:p>
        </p:txBody>
      </p:sp>
      <p:sp>
        <p:nvSpPr>
          <p:cNvPr id="15" name="Text 3"/>
          <p:cNvSpPr/>
          <p:nvPr/>
        </p:nvSpPr>
        <p:spPr>
          <a:xfrm>
            <a:off x="3444478" y="2227064"/>
            <a:ext cx="2364462" cy="337542"/>
          </a:xfrm>
          <a:prstGeom prst="rect">
            <a:avLst/>
          </a:prstGeom>
          <a:noFill/>
          <a:ln/>
        </p:spPr>
        <p:txBody>
          <a:bodyPr wrap="none" lIns="0" tIns="0" rIns="0" bIns="0" rtlCol="0" anchor="t"/>
          <a:lstStyle/>
          <a:p>
            <a:pPr marL="0" indent="0" algn="ctr">
              <a:lnSpc>
                <a:spcPts val="2650"/>
              </a:lnSpc>
              <a:buNone/>
            </a:pPr>
            <a:r>
              <a:rPr lang="en-US" sz="2100" b="1" dirty="0">
                <a:solidFill>
                  <a:srgbClr val="3B4540"/>
                </a:solidFill>
                <a:latin typeface="Fraunces Extra Bold" pitchFamily="34" charset="0"/>
                <a:ea typeface="Fraunces Extra Bold" pitchFamily="34" charset="-122"/>
                <a:cs typeface="Fraunces Extra Bold" pitchFamily="34" charset="-120"/>
              </a:rPr>
              <a:t>Raksha Bandhan</a:t>
            </a:r>
            <a:endParaRPr lang="en-US" sz="2100" dirty="0"/>
          </a:p>
        </p:txBody>
      </p:sp>
      <p:sp>
        <p:nvSpPr>
          <p:cNvPr id="16" name="Text 4"/>
          <p:cNvSpPr/>
          <p:nvPr/>
        </p:nvSpPr>
        <p:spPr>
          <a:xfrm>
            <a:off x="3444478" y="2694146"/>
            <a:ext cx="2364462" cy="691039"/>
          </a:xfrm>
          <a:prstGeom prst="rect">
            <a:avLst/>
          </a:prstGeom>
          <a:noFill/>
          <a:ln/>
        </p:spPr>
        <p:txBody>
          <a:bodyPr wrap="square" lIns="0" tIns="0" rIns="0" bIns="0" rtlCol="0" anchor="t"/>
          <a:lstStyle/>
          <a:p>
            <a:pPr marL="0" indent="0" algn="ctr">
              <a:lnSpc>
                <a:spcPts val="2700"/>
              </a:lnSpc>
              <a:buNone/>
            </a:pPr>
            <a:r>
              <a:rPr lang="en-US" sz="1700" dirty="0">
                <a:solidFill>
                  <a:srgbClr val="405449"/>
                </a:solidFill>
                <a:latin typeface="Nobile" pitchFamily="34" charset="0"/>
                <a:ea typeface="Nobile" pitchFamily="34" charset="-122"/>
                <a:cs typeface="Nobile" pitchFamily="34" charset="-120"/>
              </a:rPr>
              <a:t>Second highest revenue</a:t>
            </a:r>
            <a:endParaRPr lang="en-US" sz="1700" dirty="0"/>
          </a:p>
        </p:txBody>
      </p:sp>
      <p:sp>
        <p:nvSpPr>
          <p:cNvPr id="17" name="Text 5"/>
          <p:cNvSpPr/>
          <p:nvPr/>
        </p:nvSpPr>
        <p:spPr>
          <a:xfrm>
            <a:off x="6132909" y="1701046"/>
            <a:ext cx="2364462" cy="337542"/>
          </a:xfrm>
          <a:prstGeom prst="rect">
            <a:avLst/>
          </a:prstGeom>
          <a:noFill/>
          <a:ln/>
        </p:spPr>
        <p:txBody>
          <a:bodyPr wrap="none" lIns="0" tIns="0" rIns="0" bIns="0" rtlCol="0" anchor="t"/>
          <a:lstStyle/>
          <a:p>
            <a:pPr marL="0" indent="0" algn="ctr">
              <a:lnSpc>
                <a:spcPts val="2650"/>
              </a:lnSpc>
              <a:buNone/>
            </a:pPr>
            <a:r>
              <a:rPr lang="en-US" sz="2100" b="1" dirty="0">
                <a:solidFill>
                  <a:srgbClr val="3B4540"/>
                </a:solidFill>
                <a:latin typeface="Fraunces Extra Bold" pitchFamily="34" charset="0"/>
                <a:ea typeface="Fraunces Extra Bold" pitchFamily="34" charset="-122"/>
                <a:cs typeface="Fraunces Extra Bold" pitchFamily="34" charset="-120"/>
              </a:rPr>
              <a:t>Diwali</a:t>
            </a:r>
            <a:endParaRPr lang="en-US" sz="2100" dirty="0"/>
          </a:p>
        </p:txBody>
      </p:sp>
      <p:sp>
        <p:nvSpPr>
          <p:cNvPr id="18" name="Text 6"/>
          <p:cNvSpPr/>
          <p:nvPr/>
        </p:nvSpPr>
        <p:spPr>
          <a:xfrm>
            <a:off x="6132909" y="2168128"/>
            <a:ext cx="2364462" cy="691039"/>
          </a:xfrm>
          <a:prstGeom prst="rect">
            <a:avLst/>
          </a:prstGeom>
          <a:noFill/>
          <a:ln/>
        </p:spPr>
        <p:txBody>
          <a:bodyPr wrap="square" lIns="0" tIns="0" rIns="0" bIns="0" rtlCol="0" anchor="t"/>
          <a:lstStyle/>
          <a:p>
            <a:pPr marL="0" indent="0" algn="ctr">
              <a:lnSpc>
                <a:spcPts val="2700"/>
              </a:lnSpc>
              <a:buNone/>
            </a:pPr>
            <a:r>
              <a:rPr lang="en-US" sz="1700" dirty="0">
                <a:solidFill>
                  <a:srgbClr val="405449"/>
                </a:solidFill>
                <a:latin typeface="Nobile" pitchFamily="34" charset="0"/>
                <a:ea typeface="Nobile" pitchFamily="34" charset="-122"/>
                <a:cs typeface="Nobile" pitchFamily="34" charset="-120"/>
              </a:rPr>
              <a:t>Strong festival performance</a:t>
            </a:r>
            <a:endParaRPr lang="en-US" sz="1700" dirty="0"/>
          </a:p>
        </p:txBody>
      </p:sp>
      <p:sp>
        <p:nvSpPr>
          <p:cNvPr id="19" name="Text 7"/>
          <p:cNvSpPr/>
          <p:nvPr/>
        </p:nvSpPr>
        <p:spPr>
          <a:xfrm>
            <a:off x="8821341" y="2227064"/>
            <a:ext cx="2364462" cy="337542"/>
          </a:xfrm>
          <a:prstGeom prst="rect">
            <a:avLst/>
          </a:prstGeom>
          <a:noFill/>
          <a:ln/>
        </p:spPr>
        <p:txBody>
          <a:bodyPr wrap="none" lIns="0" tIns="0" rIns="0" bIns="0" rtlCol="0" anchor="t"/>
          <a:lstStyle/>
          <a:p>
            <a:pPr marL="0" indent="0" algn="ctr">
              <a:lnSpc>
                <a:spcPts val="2650"/>
              </a:lnSpc>
              <a:buNone/>
            </a:pPr>
            <a:r>
              <a:rPr lang="en-US" sz="2100" b="1" dirty="0">
                <a:solidFill>
                  <a:srgbClr val="3B4540"/>
                </a:solidFill>
                <a:latin typeface="Fraunces Extra Bold" pitchFamily="34" charset="0"/>
                <a:ea typeface="Fraunces Extra Bold" pitchFamily="34" charset="-122"/>
                <a:cs typeface="Fraunces Extra Bold" pitchFamily="34" charset="-120"/>
              </a:rPr>
              <a:t>Birthdays</a:t>
            </a:r>
            <a:endParaRPr lang="en-US" sz="2100" dirty="0"/>
          </a:p>
        </p:txBody>
      </p:sp>
      <p:sp>
        <p:nvSpPr>
          <p:cNvPr id="20" name="Text 8"/>
          <p:cNvSpPr/>
          <p:nvPr/>
        </p:nvSpPr>
        <p:spPr>
          <a:xfrm>
            <a:off x="8821341" y="2694146"/>
            <a:ext cx="2364462" cy="691039"/>
          </a:xfrm>
          <a:prstGeom prst="rect">
            <a:avLst/>
          </a:prstGeom>
          <a:noFill/>
          <a:ln/>
        </p:spPr>
        <p:txBody>
          <a:bodyPr wrap="square" lIns="0" tIns="0" rIns="0" bIns="0" rtlCol="0" anchor="t"/>
          <a:lstStyle/>
          <a:p>
            <a:pPr marL="0" indent="0" algn="ctr">
              <a:lnSpc>
                <a:spcPts val="2700"/>
              </a:lnSpc>
              <a:buNone/>
            </a:pPr>
            <a:r>
              <a:rPr lang="en-US" sz="1700" dirty="0">
                <a:solidFill>
                  <a:srgbClr val="405449"/>
                </a:solidFill>
                <a:latin typeface="Nobile" pitchFamily="34" charset="0"/>
                <a:ea typeface="Nobile" pitchFamily="34" charset="-122"/>
                <a:cs typeface="Nobile" pitchFamily="34" charset="-120"/>
              </a:rPr>
              <a:t>Consistent year-round revenue</a:t>
            </a:r>
            <a:endParaRPr lang="en-US" sz="1700" dirty="0"/>
          </a:p>
        </p:txBody>
      </p:sp>
      <p:sp>
        <p:nvSpPr>
          <p:cNvPr id="21" name="Text 9"/>
          <p:cNvSpPr/>
          <p:nvPr/>
        </p:nvSpPr>
        <p:spPr>
          <a:xfrm>
            <a:off x="11509772" y="3604498"/>
            <a:ext cx="2364462" cy="337542"/>
          </a:xfrm>
          <a:prstGeom prst="rect">
            <a:avLst/>
          </a:prstGeom>
          <a:noFill/>
          <a:ln/>
        </p:spPr>
        <p:txBody>
          <a:bodyPr wrap="none" lIns="0" tIns="0" rIns="0" bIns="0" rtlCol="0" anchor="t"/>
          <a:lstStyle/>
          <a:p>
            <a:pPr marL="0" indent="0" algn="ctr">
              <a:lnSpc>
                <a:spcPts val="2650"/>
              </a:lnSpc>
              <a:buNone/>
            </a:pPr>
            <a:r>
              <a:rPr lang="en-US" sz="2100" b="1" dirty="0">
                <a:solidFill>
                  <a:srgbClr val="3B4540"/>
                </a:solidFill>
                <a:latin typeface="Fraunces Extra Bold" pitchFamily="34" charset="0"/>
                <a:ea typeface="Fraunces Extra Bold" pitchFamily="34" charset="-122"/>
                <a:cs typeface="Fraunces Extra Bold" pitchFamily="34" charset="-120"/>
              </a:rPr>
              <a:t>Anniversaries</a:t>
            </a:r>
            <a:endParaRPr lang="en-US" sz="2100" dirty="0"/>
          </a:p>
        </p:txBody>
      </p:sp>
      <p:sp>
        <p:nvSpPr>
          <p:cNvPr id="22" name="Text 10"/>
          <p:cNvSpPr/>
          <p:nvPr/>
        </p:nvSpPr>
        <p:spPr>
          <a:xfrm>
            <a:off x="11509772" y="4071580"/>
            <a:ext cx="2364462" cy="691039"/>
          </a:xfrm>
          <a:prstGeom prst="rect">
            <a:avLst/>
          </a:prstGeom>
          <a:noFill/>
          <a:ln/>
        </p:spPr>
        <p:txBody>
          <a:bodyPr wrap="square" lIns="0" tIns="0" rIns="0" bIns="0" rtlCol="0" anchor="t"/>
          <a:lstStyle/>
          <a:p>
            <a:pPr marL="0" indent="0" algn="ctr">
              <a:lnSpc>
                <a:spcPts val="2700"/>
              </a:lnSpc>
              <a:buNone/>
            </a:pPr>
            <a:r>
              <a:rPr lang="en-US" sz="1700" dirty="0">
                <a:solidFill>
                  <a:srgbClr val="405449"/>
                </a:solidFill>
                <a:latin typeface="Nobile" pitchFamily="34" charset="0"/>
                <a:ea typeface="Nobile" pitchFamily="34" charset="-122"/>
                <a:cs typeface="Nobile" pitchFamily="34" charset="-120"/>
              </a:rPr>
              <a:t>Significant contribution to sales</a:t>
            </a:r>
            <a:endParaRPr lang="en-US" sz="1700" dirty="0"/>
          </a:p>
        </p:txBody>
      </p:sp>
      <p:sp>
        <p:nvSpPr>
          <p:cNvPr id="23" name="Rectangle 22">
            <a:extLst>
              <a:ext uri="{FF2B5EF4-FFF2-40B4-BE49-F238E27FC236}">
                <a16:creationId xmlns:a16="http://schemas.microsoft.com/office/drawing/2014/main" id="{6D59507A-7259-3E0A-B342-557C4C05E97A}"/>
              </a:ext>
            </a:extLst>
          </p:cNvPr>
          <p:cNvSpPr/>
          <p:nvPr/>
        </p:nvSpPr>
        <p:spPr>
          <a:xfrm>
            <a:off x="12868275" y="7762875"/>
            <a:ext cx="1676400" cy="381000"/>
          </a:xfrm>
          <a:prstGeom prst="rect">
            <a:avLst/>
          </a:prstGeom>
          <a:solidFill>
            <a:srgbClr val="FAFF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46152" y="1464826"/>
            <a:ext cx="6365319" cy="576977"/>
          </a:xfrm>
          <a:prstGeom prst="rect">
            <a:avLst/>
          </a:prstGeom>
          <a:noFill/>
          <a:ln/>
        </p:spPr>
        <p:txBody>
          <a:bodyPr wrap="none" lIns="0" tIns="0" rIns="0" bIns="0" rtlCol="0" anchor="t"/>
          <a:lstStyle/>
          <a:p>
            <a:pPr marL="0" indent="0" algn="l">
              <a:lnSpc>
                <a:spcPts val="4500"/>
              </a:lnSpc>
              <a:buNone/>
            </a:pPr>
            <a:r>
              <a:rPr lang="en-US" sz="3600" b="1" dirty="0">
                <a:solidFill>
                  <a:srgbClr val="3B4540"/>
                </a:solidFill>
                <a:latin typeface="Fraunces Extra Bold" pitchFamily="34" charset="0"/>
                <a:ea typeface="Fraunces Extra Bold" pitchFamily="34" charset="-122"/>
                <a:cs typeface="Fraunces Extra Bold" pitchFamily="34" charset="-120"/>
              </a:rPr>
              <a:t>Top Cities by Order Volume</a:t>
            </a:r>
            <a:endParaRPr lang="en-US" sz="3600" dirty="0"/>
          </a:p>
        </p:txBody>
      </p:sp>
      <p:pic>
        <p:nvPicPr>
          <p:cNvPr id="3" name="Image 0" descr="preencoded.png"/>
          <p:cNvPicPr>
            <a:picLocks noChangeAspect="1"/>
          </p:cNvPicPr>
          <p:nvPr/>
        </p:nvPicPr>
        <p:blipFill>
          <a:blip r:embed="rId3"/>
          <a:stretch>
            <a:fillRect/>
          </a:stretch>
        </p:blipFill>
        <p:spPr>
          <a:xfrm>
            <a:off x="653772" y="2531269"/>
            <a:ext cx="2546390" cy="2546390"/>
          </a:xfrm>
          <a:prstGeom prst="rect">
            <a:avLst/>
          </a:prstGeom>
        </p:spPr>
      </p:pic>
      <p:pic>
        <p:nvPicPr>
          <p:cNvPr id="4" name="Image 1" descr="preencoded.png"/>
          <p:cNvPicPr>
            <a:picLocks noChangeAspect="1"/>
          </p:cNvPicPr>
          <p:nvPr/>
        </p:nvPicPr>
        <p:blipFill>
          <a:blip r:embed="rId4"/>
          <a:stretch>
            <a:fillRect/>
          </a:stretch>
        </p:blipFill>
        <p:spPr>
          <a:xfrm>
            <a:off x="3347799" y="2531269"/>
            <a:ext cx="2546509" cy="2546509"/>
          </a:xfrm>
          <a:prstGeom prst="rect">
            <a:avLst/>
          </a:prstGeom>
        </p:spPr>
      </p:pic>
      <p:pic>
        <p:nvPicPr>
          <p:cNvPr id="5" name="Image 2" descr="preencoded.png"/>
          <p:cNvPicPr>
            <a:picLocks noChangeAspect="1"/>
          </p:cNvPicPr>
          <p:nvPr/>
        </p:nvPicPr>
        <p:blipFill>
          <a:blip r:embed="rId5"/>
          <a:stretch>
            <a:fillRect/>
          </a:stretch>
        </p:blipFill>
        <p:spPr>
          <a:xfrm>
            <a:off x="6041946" y="2531269"/>
            <a:ext cx="2546390" cy="2546390"/>
          </a:xfrm>
          <a:prstGeom prst="rect">
            <a:avLst/>
          </a:prstGeom>
        </p:spPr>
      </p:pic>
      <p:pic>
        <p:nvPicPr>
          <p:cNvPr id="6" name="Image 3" descr="preencoded.png"/>
          <p:cNvPicPr>
            <a:picLocks noChangeAspect="1"/>
          </p:cNvPicPr>
          <p:nvPr/>
        </p:nvPicPr>
        <p:blipFill>
          <a:blip r:embed="rId6"/>
          <a:stretch>
            <a:fillRect/>
          </a:stretch>
        </p:blipFill>
        <p:spPr>
          <a:xfrm>
            <a:off x="8735973" y="2531269"/>
            <a:ext cx="2546509" cy="2546509"/>
          </a:xfrm>
          <a:prstGeom prst="rect">
            <a:avLst/>
          </a:prstGeom>
        </p:spPr>
      </p:pic>
      <p:pic>
        <p:nvPicPr>
          <p:cNvPr id="7" name="Image 4" descr="preencoded.png"/>
          <p:cNvPicPr>
            <a:picLocks noChangeAspect="1"/>
          </p:cNvPicPr>
          <p:nvPr/>
        </p:nvPicPr>
        <p:blipFill>
          <a:blip r:embed="rId7"/>
          <a:stretch>
            <a:fillRect/>
          </a:stretch>
        </p:blipFill>
        <p:spPr>
          <a:xfrm>
            <a:off x="11430119" y="2531269"/>
            <a:ext cx="2546390" cy="2546390"/>
          </a:xfrm>
          <a:prstGeom prst="rect">
            <a:avLst/>
          </a:prstGeom>
        </p:spPr>
      </p:pic>
      <p:sp>
        <p:nvSpPr>
          <p:cNvPr id="8" name="Shape 1"/>
          <p:cNvSpPr/>
          <p:nvPr/>
        </p:nvSpPr>
        <p:spPr>
          <a:xfrm>
            <a:off x="646152" y="5405676"/>
            <a:ext cx="4323040" cy="1358979"/>
          </a:xfrm>
          <a:prstGeom prst="roundRect">
            <a:avLst>
              <a:gd name="adj" fmla="val 12227"/>
            </a:avLst>
          </a:prstGeom>
          <a:solidFill>
            <a:srgbClr val="E8F3E8"/>
          </a:solidFill>
          <a:ln/>
        </p:spPr>
        <p:txBody>
          <a:bodyPr/>
          <a:lstStyle/>
          <a:p>
            <a:endParaRPr lang="en-IN"/>
          </a:p>
        </p:txBody>
      </p:sp>
      <p:sp>
        <p:nvSpPr>
          <p:cNvPr id="9" name="Text 2"/>
          <p:cNvSpPr/>
          <p:nvPr/>
        </p:nvSpPr>
        <p:spPr>
          <a:xfrm>
            <a:off x="830699" y="5590223"/>
            <a:ext cx="2307788" cy="288369"/>
          </a:xfrm>
          <a:prstGeom prst="rect">
            <a:avLst/>
          </a:prstGeom>
          <a:noFill/>
          <a:ln/>
        </p:spPr>
        <p:txBody>
          <a:bodyPr wrap="none" lIns="0" tIns="0" rIns="0" bIns="0" rtlCol="0" anchor="t"/>
          <a:lstStyle/>
          <a:p>
            <a:pPr marL="0" indent="0" algn="l">
              <a:lnSpc>
                <a:spcPts val="2250"/>
              </a:lnSpc>
              <a:buNone/>
            </a:pPr>
            <a:r>
              <a:rPr lang="en-US" sz="1800" b="1" dirty="0">
                <a:solidFill>
                  <a:srgbClr val="405449"/>
                </a:solidFill>
                <a:latin typeface="Fraunces Extra Bold" pitchFamily="34" charset="0"/>
                <a:ea typeface="Fraunces Extra Bold" pitchFamily="34" charset="-122"/>
                <a:cs typeface="Fraunces Extra Bold" pitchFamily="34" charset="-120"/>
              </a:rPr>
              <a:t>Northern Region</a:t>
            </a:r>
            <a:endParaRPr lang="en-US" sz="1800" dirty="0"/>
          </a:p>
        </p:txBody>
      </p:sp>
      <p:sp>
        <p:nvSpPr>
          <p:cNvPr id="10" name="Text 3"/>
          <p:cNvSpPr/>
          <p:nvPr/>
        </p:nvSpPr>
        <p:spPr>
          <a:xfrm>
            <a:off x="830699" y="5989320"/>
            <a:ext cx="3953947" cy="295394"/>
          </a:xfrm>
          <a:prstGeom prst="rect">
            <a:avLst/>
          </a:prstGeom>
          <a:noFill/>
          <a:ln/>
        </p:spPr>
        <p:txBody>
          <a:bodyPr wrap="none" lIns="0" tIns="0" rIns="0" bIns="0" rtlCol="0" anchor="t"/>
          <a:lstStyle/>
          <a:p>
            <a:pPr marL="0" indent="0" algn="l">
              <a:lnSpc>
                <a:spcPts val="2300"/>
              </a:lnSpc>
              <a:buNone/>
            </a:pPr>
            <a:r>
              <a:rPr lang="en-US" sz="1450" dirty="0">
                <a:solidFill>
                  <a:srgbClr val="405449"/>
                </a:solidFill>
                <a:latin typeface="Nobile" pitchFamily="34" charset="0"/>
                <a:ea typeface="Nobile" pitchFamily="34" charset="-122"/>
                <a:cs typeface="Nobile" pitchFamily="34" charset="-120"/>
              </a:rPr>
              <a:t>Haridwar leads with highest order density</a:t>
            </a:r>
            <a:endParaRPr lang="en-US" sz="1450" dirty="0"/>
          </a:p>
        </p:txBody>
      </p:sp>
      <p:sp>
        <p:nvSpPr>
          <p:cNvPr id="11" name="Shape 4"/>
          <p:cNvSpPr/>
          <p:nvPr/>
        </p:nvSpPr>
        <p:spPr>
          <a:xfrm>
            <a:off x="5153739" y="5405676"/>
            <a:ext cx="4323040" cy="1358979"/>
          </a:xfrm>
          <a:prstGeom prst="roundRect">
            <a:avLst>
              <a:gd name="adj" fmla="val 12227"/>
            </a:avLst>
          </a:prstGeom>
          <a:solidFill>
            <a:srgbClr val="E8F3E8"/>
          </a:solidFill>
          <a:ln/>
        </p:spPr>
        <p:txBody>
          <a:bodyPr/>
          <a:lstStyle/>
          <a:p>
            <a:endParaRPr lang="en-IN"/>
          </a:p>
        </p:txBody>
      </p:sp>
      <p:sp>
        <p:nvSpPr>
          <p:cNvPr id="12" name="Text 5"/>
          <p:cNvSpPr/>
          <p:nvPr/>
        </p:nvSpPr>
        <p:spPr>
          <a:xfrm>
            <a:off x="5338286" y="5590223"/>
            <a:ext cx="2307788" cy="288369"/>
          </a:xfrm>
          <a:prstGeom prst="rect">
            <a:avLst/>
          </a:prstGeom>
          <a:noFill/>
          <a:ln/>
        </p:spPr>
        <p:txBody>
          <a:bodyPr wrap="none" lIns="0" tIns="0" rIns="0" bIns="0" rtlCol="0" anchor="t"/>
          <a:lstStyle/>
          <a:p>
            <a:pPr marL="0" indent="0" algn="l">
              <a:lnSpc>
                <a:spcPts val="2250"/>
              </a:lnSpc>
              <a:buNone/>
            </a:pPr>
            <a:r>
              <a:rPr lang="en-US" sz="1800" b="1" dirty="0">
                <a:solidFill>
                  <a:srgbClr val="405449"/>
                </a:solidFill>
                <a:latin typeface="Fraunces Extra Bold" pitchFamily="34" charset="0"/>
                <a:ea typeface="Fraunces Extra Bold" pitchFamily="34" charset="-122"/>
                <a:cs typeface="Fraunces Extra Bold" pitchFamily="34" charset="-120"/>
              </a:rPr>
              <a:t>Eastern Region</a:t>
            </a:r>
            <a:endParaRPr lang="en-US" sz="1800" dirty="0"/>
          </a:p>
        </p:txBody>
      </p:sp>
      <p:sp>
        <p:nvSpPr>
          <p:cNvPr id="13" name="Text 6"/>
          <p:cNvSpPr/>
          <p:nvPr/>
        </p:nvSpPr>
        <p:spPr>
          <a:xfrm>
            <a:off x="5338286" y="5989320"/>
            <a:ext cx="3953947" cy="590788"/>
          </a:xfrm>
          <a:prstGeom prst="rect">
            <a:avLst/>
          </a:prstGeom>
          <a:noFill/>
          <a:ln/>
        </p:spPr>
        <p:txBody>
          <a:bodyPr wrap="square" lIns="0" tIns="0" rIns="0" bIns="0" rtlCol="0" anchor="t"/>
          <a:lstStyle/>
          <a:p>
            <a:pPr marL="0" indent="0" algn="l">
              <a:lnSpc>
                <a:spcPts val="2300"/>
              </a:lnSpc>
              <a:buNone/>
            </a:pPr>
            <a:r>
              <a:rPr lang="en-US" sz="1450" dirty="0">
                <a:solidFill>
                  <a:srgbClr val="405449"/>
                </a:solidFill>
                <a:latin typeface="Nobile" pitchFamily="34" charset="0"/>
                <a:ea typeface="Nobile" pitchFamily="34" charset="-122"/>
                <a:cs typeface="Nobile" pitchFamily="34" charset="-120"/>
              </a:rPr>
              <a:t>Bhatpara, Bidhannagar, and North Dumdum show strong performance</a:t>
            </a:r>
            <a:endParaRPr lang="en-US" sz="1450" dirty="0"/>
          </a:p>
        </p:txBody>
      </p:sp>
      <p:sp>
        <p:nvSpPr>
          <p:cNvPr id="14" name="Shape 7"/>
          <p:cNvSpPr/>
          <p:nvPr/>
        </p:nvSpPr>
        <p:spPr>
          <a:xfrm>
            <a:off x="9661327" y="5405676"/>
            <a:ext cx="4323040" cy="1358979"/>
          </a:xfrm>
          <a:prstGeom prst="roundRect">
            <a:avLst>
              <a:gd name="adj" fmla="val 12227"/>
            </a:avLst>
          </a:prstGeom>
          <a:solidFill>
            <a:srgbClr val="E8F3E8"/>
          </a:solidFill>
          <a:ln/>
        </p:spPr>
        <p:txBody>
          <a:bodyPr/>
          <a:lstStyle/>
          <a:p>
            <a:endParaRPr lang="en-IN"/>
          </a:p>
        </p:txBody>
      </p:sp>
      <p:sp>
        <p:nvSpPr>
          <p:cNvPr id="15" name="Text 8"/>
          <p:cNvSpPr/>
          <p:nvPr/>
        </p:nvSpPr>
        <p:spPr>
          <a:xfrm>
            <a:off x="9845873" y="5590223"/>
            <a:ext cx="2307788" cy="288369"/>
          </a:xfrm>
          <a:prstGeom prst="rect">
            <a:avLst/>
          </a:prstGeom>
          <a:noFill/>
          <a:ln/>
        </p:spPr>
        <p:txBody>
          <a:bodyPr wrap="none" lIns="0" tIns="0" rIns="0" bIns="0" rtlCol="0" anchor="t"/>
          <a:lstStyle/>
          <a:p>
            <a:pPr marL="0" indent="0" algn="l">
              <a:lnSpc>
                <a:spcPts val="2250"/>
              </a:lnSpc>
              <a:buNone/>
            </a:pPr>
            <a:r>
              <a:rPr lang="en-US" sz="1800" b="1" dirty="0">
                <a:solidFill>
                  <a:srgbClr val="405449"/>
                </a:solidFill>
                <a:latin typeface="Fraunces Extra Bold" pitchFamily="34" charset="0"/>
                <a:ea typeface="Fraunces Extra Bold" pitchFamily="34" charset="-122"/>
                <a:cs typeface="Fraunces Extra Bold" pitchFamily="34" charset="-120"/>
              </a:rPr>
              <a:t>Central India</a:t>
            </a:r>
            <a:endParaRPr lang="en-US" sz="1800" dirty="0"/>
          </a:p>
        </p:txBody>
      </p:sp>
      <p:sp>
        <p:nvSpPr>
          <p:cNvPr id="16" name="Text 9"/>
          <p:cNvSpPr/>
          <p:nvPr/>
        </p:nvSpPr>
        <p:spPr>
          <a:xfrm>
            <a:off x="9845873" y="5989320"/>
            <a:ext cx="3953947" cy="590788"/>
          </a:xfrm>
          <a:prstGeom prst="rect">
            <a:avLst/>
          </a:prstGeom>
          <a:noFill/>
          <a:ln/>
        </p:spPr>
        <p:txBody>
          <a:bodyPr wrap="square" lIns="0" tIns="0" rIns="0" bIns="0" rtlCol="0" anchor="t"/>
          <a:lstStyle/>
          <a:p>
            <a:pPr marL="0" indent="0" algn="l">
              <a:lnSpc>
                <a:spcPts val="2300"/>
              </a:lnSpc>
              <a:buNone/>
            </a:pPr>
            <a:r>
              <a:rPr lang="en-US" sz="1450" dirty="0">
                <a:solidFill>
                  <a:srgbClr val="405449"/>
                </a:solidFill>
                <a:latin typeface="Nobile" pitchFamily="34" charset="0"/>
                <a:ea typeface="Nobile" pitchFamily="34" charset="-122"/>
                <a:cs typeface="Nobile" pitchFamily="34" charset="-120"/>
              </a:rPr>
              <a:t>Bilaspur and Dhanbad represent key markets</a:t>
            </a:r>
            <a:endParaRPr lang="en-US" sz="1450" dirty="0"/>
          </a:p>
        </p:txBody>
      </p:sp>
      <p:sp>
        <p:nvSpPr>
          <p:cNvPr id="17" name="Rectangle 16">
            <a:extLst>
              <a:ext uri="{FF2B5EF4-FFF2-40B4-BE49-F238E27FC236}">
                <a16:creationId xmlns:a16="http://schemas.microsoft.com/office/drawing/2014/main" id="{0555F49E-3BFE-45B8-7D7A-B86E4633A758}"/>
              </a:ext>
            </a:extLst>
          </p:cNvPr>
          <p:cNvSpPr/>
          <p:nvPr/>
        </p:nvSpPr>
        <p:spPr>
          <a:xfrm>
            <a:off x="12868275" y="7762875"/>
            <a:ext cx="1676400" cy="381000"/>
          </a:xfrm>
          <a:prstGeom prst="rect">
            <a:avLst/>
          </a:prstGeom>
          <a:solidFill>
            <a:srgbClr val="FAFF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95575"/>
          </a:xfrm>
          <a:prstGeom prst="rect">
            <a:avLst/>
          </a:prstGeom>
        </p:spPr>
      </p:pic>
      <p:sp>
        <p:nvSpPr>
          <p:cNvPr id="3" name="Text 0"/>
          <p:cNvSpPr/>
          <p:nvPr/>
        </p:nvSpPr>
        <p:spPr>
          <a:xfrm>
            <a:off x="754737" y="3290292"/>
            <a:ext cx="7313176" cy="673894"/>
          </a:xfrm>
          <a:prstGeom prst="rect">
            <a:avLst/>
          </a:prstGeom>
          <a:noFill/>
          <a:ln/>
        </p:spPr>
        <p:txBody>
          <a:bodyPr wrap="none" lIns="0" tIns="0" rIns="0" bIns="0" rtlCol="0" anchor="t"/>
          <a:lstStyle/>
          <a:p>
            <a:pPr marL="0" indent="0" algn="l">
              <a:lnSpc>
                <a:spcPts val="5300"/>
              </a:lnSpc>
              <a:buNone/>
            </a:pPr>
            <a:r>
              <a:rPr lang="en-US" sz="4200" b="1" dirty="0">
                <a:solidFill>
                  <a:srgbClr val="3B4540"/>
                </a:solidFill>
                <a:latin typeface="Fraunces Extra Bold" pitchFamily="34" charset="0"/>
                <a:ea typeface="Fraunces Extra Bold" pitchFamily="34" charset="-122"/>
                <a:cs typeface="Fraunces Extra Bold" pitchFamily="34" charset="-120"/>
              </a:rPr>
              <a:t>Time-Based Sales Patterns</a:t>
            </a:r>
            <a:endParaRPr lang="en-US" sz="4200" dirty="0"/>
          </a:p>
        </p:txBody>
      </p:sp>
      <p:sp>
        <p:nvSpPr>
          <p:cNvPr id="4" name="Shape 1"/>
          <p:cNvSpPr/>
          <p:nvPr/>
        </p:nvSpPr>
        <p:spPr>
          <a:xfrm>
            <a:off x="754737" y="5961221"/>
            <a:ext cx="13120926" cy="30480"/>
          </a:xfrm>
          <a:prstGeom prst="roundRect">
            <a:avLst>
              <a:gd name="adj" fmla="val 636750"/>
            </a:avLst>
          </a:prstGeom>
          <a:solidFill>
            <a:srgbClr val="CED9CE"/>
          </a:solidFill>
          <a:ln/>
        </p:spPr>
        <p:txBody>
          <a:bodyPr/>
          <a:lstStyle/>
          <a:p>
            <a:endParaRPr lang="en-IN"/>
          </a:p>
        </p:txBody>
      </p:sp>
      <p:sp>
        <p:nvSpPr>
          <p:cNvPr id="5" name="Shape 2"/>
          <p:cNvSpPr/>
          <p:nvPr/>
        </p:nvSpPr>
        <p:spPr>
          <a:xfrm>
            <a:off x="3298865" y="5314414"/>
            <a:ext cx="30480" cy="646867"/>
          </a:xfrm>
          <a:prstGeom prst="roundRect">
            <a:avLst>
              <a:gd name="adj" fmla="val 636750"/>
            </a:avLst>
          </a:prstGeom>
          <a:solidFill>
            <a:srgbClr val="CED9CE"/>
          </a:solidFill>
          <a:ln/>
        </p:spPr>
        <p:txBody>
          <a:bodyPr/>
          <a:lstStyle/>
          <a:p>
            <a:endParaRPr lang="en-IN"/>
          </a:p>
        </p:txBody>
      </p:sp>
      <p:sp>
        <p:nvSpPr>
          <p:cNvPr id="6" name="Shape 3"/>
          <p:cNvSpPr/>
          <p:nvPr/>
        </p:nvSpPr>
        <p:spPr>
          <a:xfrm>
            <a:off x="3071574" y="5718631"/>
            <a:ext cx="485180" cy="485180"/>
          </a:xfrm>
          <a:prstGeom prst="roundRect">
            <a:avLst>
              <a:gd name="adj" fmla="val 40002"/>
            </a:avLst>
          </a:prstGeom>
          <a:solidFill>
            <a:srgbClr val="E8F3E8"/>
          </a:solidFill>
          <a:ln/>
        </p:spPr>
        <p:txBody>
          <a:bodyPr/>
          <a:lstStyle/>
          <a:p>
            <a:endParaRPr lang="en-IN"/>
          </a:p>
        </p:txBody>
      </p:sp>
      <p:pic>
        <p:nvPicPr>
          <p:cNvPr id="7" name="Image 1" descr="preencoded.png"/>
          <p:cNvPicPr>
            <a:picLocks noChangeAspect="1"/>
          </p:cNvPicPr>
          <p:nvPr/>
        </p:nvPicPr>
        <p:blipFill>
          <a:blip r:embed="rId4"/>
          <a:stretch>
            <a:fillRect/>
          </a:stretch>
        </p:blipFill>
        <p:spPr>
          <a:xfrm>
            <a:off x="3152418" y="5758994"/>
            <a:ext cx="323374" cy="404336"/>
          </a:xfrm>
          <a:prstGeom prst="rect">
            <a:avLst/>
          </a:prstGeom>
        </p:spPr>
      </p:pic>
      <p:sp>
        <p:nvSpPr>
          <p:cNvPr id="8" name="Text 4"/>
          <p:cNvSpPr/>
          <p:nvPr/>
        </p:nvSpPr>
        <p:spPr>
          <a:xfrm>
            <a:off x="1966436" y="4287560"/>
            <a:ext cx="2695575" cy="336947"/>
          </a:xfrm>
          <a:prstGeom prst="rect">
            <a:avLst/>
          </a:prstGeom>
          <a:noFill/>
          <a:ln/>
        </p:spPr>
        <p:txBody>
          <a:bodyPr wrap="none" lIns="0" tIns="0" rIns="0" bIns="0" rtlCol="0" anchor="t"/>
          <a:lstStyle/>
          <a:p>
            <a:pPr marL="0" indent="0" algn="ctr">
              <a:lnSpc>
                <a:spcPts val="2650"/>
              </a:lnSpc>
              <a:buNone/>
            </a:pPr>
            <a:r>
              <a:rPr lang="en-US" sz="2100" b="1" dirty="0">
                <a:solidFill>
                  <a:srgbClr val="405449"/>
                </a:solidFill>
                <a:latin typeface="Fraunces Extra Bold" pitchFamily="34" charset="0"/>
                <a:ea typeface="Fraunces Extra Bold" pitchFamily="34" charset="-122"/>
                <a:cs typeface="Fraunces Extra Bold" pitchFamily="34" charset="-120"/>
              </a:rPr>
              <a:t>Morning</a:t>
            </a:r>
            <a:endParaRPr lang="en-US" sz="2100" dirty="0"/>
          </a:p>
        </p:txBody>
      </p:sp>
      <p:sp>
        <p:nvSpPr>
          <p:cNvPr id="9" name="Text 5"/>
          <p:cNvSpPr/>
          <p:nvPr/>
        </p:nvSpPr>
        <p:spPr>
          <a:xfrm>
            <a:off x="970359" y="4753808"/>
            <a:ext cx="4687729" cy="344924"/>
          </a:xfrm>
          <a:prstGeom prst="rect">
            <a:avLst/>
          </a:prstGeom>
          <a:noFill/>
          <a:ln/>
        </p:spPr>
        <p:txBody>
          <a:bodyPr wrap="none" lIns="0" tIns="0" rIns="0" bIns="0" rtlCol="0" anchor="t"/>
          <a:lstStyle/>
          <a:p>
            <a:pPr marL="0" indent="0" algn="ctr">
              <a:lnSpc>
                <a:spcPts val="2700"/>
              </a:lnSpc>
              <a:buNone/>
            </a:pPr>
            <a:r>
              <a:rPr lang="en-US" sz="1650" dirty="0">
                <a:solidFill>
                  <a:srgbClr val="405449"/>
                </a:solidFill>
                <a:latin typeface="Nobile" pitchFamily="34" charset="0"/>
                <a:ea typeface="Nobile" pitchFamily="34" charset="-122"/>
                <a:cs typeface="Nobile" pitchFamily="34" charset="-120"/>
              </a:rPr>
              <a:t>Moderate order volume (8AM-12PM)</a:t>
            </a:r>
            <a:endParaRPr lang="en-US" sz="1650" dirty="0"/>
          </a:p>
        </p:txBody>
      </p:sp>
      <p:sp>
        <p:nvSpPr>
          <p:cNvPr id="10" name="Shape 6"/>
          <p:cNvSpPr/>
          <p:nvPr/>
        </p:nvSpPr>
        <p:spPr>
          <a:xfrm>
            <a:off x="5966103" y="5961162"/>
            <a:ext cx="30480" cy="646867"/>
          </a:xfrm>
          <a:prstGeom prst="roundRect">
            <a:avLst>
              <a:gd name="adj" fmla="val 636750"/>
            </a:avLst>
          </a:prstGeom>
          <a:solidFill>
            <a:srgbClr val="CED9CE"/>
          </a:solidFill>
          <a:ln/>
        </p:spPr>
        <p:txBody>
          <a:bodyPr/>
          <a:lstStyle/>
          <a:p>
            <a:endParaRPr lang="en-IN"/>
          </a:p>
        </p:txBody>
      </p:sp>
      <p:sp>
        <p:nvSpPr>
          <p:cNvPr id="11" name="Shape 7"/>
          <p:cNvSpPr/>
          <p:nvPr/>
        </p:nvSpPr>
        <p:spPr>
          <a:xfrm>
            <a:off x="5738812" y="5718631"/>
            <a:ext cx="485180" cy="485180"/>
          </a:xfrm>
          <a:prstGeom prst="roundRect">
            <a:avLst>
              <a:gd name="adj" fmla="val 40002"/>
            </a:avLst>
          </a:prstGeom>
          <a:solidFill>
            <a:srgbClr val="E8F3E8"/>
          </a:solidFill>
          <a:ln/>
        </p:spPr>
        <p:txBody>
          <a:bodyPr/>
          <a:lstStyle/>
          <a:p>
            <a:endParaRPr lang="en-IN"/>
          </a:p>
        </p:txBody>
      </p:sp>
      <p:pic>
        <p:nvPicPr>
          <p:cNvPr id="12" name="Image 2" descr="preencoded.png"/>
          <p:cNvPicPr>
            <a:picLocks noChangeAspect="1"/>
          </p:cNvPicPr>
          <p:nvPr/>
        </p:nvPicPr>
        <p:blipFill>
          <a:blip r:embed="rId5"/>
          <a:stretch>
            <a:fillRect/>
          </a:stretch>
        </p:blipFill>
        <p:spPr>
          <a:xfrm>
            <a:off x="5819656" y="5758994"/>
            <a:ext cx="323374" cy="404336"/>
          </a:xfrm>
          <a:prstGeom prst="rect">
            <a:avLst/>
          </a:prstGeom>
        </p:spPr>
      </p:pic>
      <p:sp>
        <p:nvSpPr>
          <p:cNvPr id="13" name="Text 8"/>
          <p:cNvSpPr/>
          <p:nvPr/>
        </p:nvSpPr>
        <p:spPr>
          <a:xfrm>
            <a:off x="4633674" y="6823710"/>
            <a:ext cx="2695575" cy="336947"/>
          </a:xfrm>
          <a:prstGeom prst="rect">
            <a:avLst/>
          </a:prstGeom>
          <a:noFill/>
          <a:ln/>
        </p:spPr>
        <p:txBody>
          <a:bodyPr wrap="none" lIns="0" tIns="0" rIns="0" bIns="0" rtlCol="0" anchor="t"/>
          <a:lstStyle/>
          <a:p>
            <a:pPr marL="0" indent="0" algn="ctr">
              <a:lnSpc>
                <a:spcPts val="2650"/>
              </a:lnSpc>
              <a:buNone/>
            </a:pPr>
            <a:r>
              <a:rPr lang="en-US" sz="2100" b="1" dirty="0">
                <a:solidFill>
                  <a:srgbClr val="405449"/>
                </a:solidFill>
                <a:latin typeface="Fraunces Extra Bold" pitchFamily="34" charset="0"/>
                <a:ea typeface="Fraunces Extra Bold" pitchFamily="34" charset="-122"/>
                <a:cs typeface="Fraunces Extra Bold" pitchFamily="34" charset="-120"/>
              </a:rPr>
              <a:t>Afternoon</a:t>
            </a:r>
            <a:endParaRPr lang="en-US" sz="2100" dirty="0"/>
          </a:p>
        </p:txBody>
      </p:sp>
      <p:sp>
        <p:nvSpPr>
          <p:cNvPr id="14" name="Text 9"/>
          <p:cNvSpPr/>
          <p:nvPr/>
        </p:nvSpPr>
        <p:spPr>
          <a:xfrm>
            <a:off x="3637598" y="7289959"/>
            <a:ext cx="4687729" cy="344924"/>
          </a:xfrm>
          <a:prstGeom prst="rect">
            <a:avLst/>
          </a:prstGeom>
          <a:noFill/>
          <a:ln/>
        </p:spPr>
        <p:txBody>
          <a:bodyPr wrap="none" lIns="0" tIns="0" rIns="0" bIns="0" rtlCol="0" anchor="t"/>
          <a:lstStyle/>
          <a:p>
            <a:pPr marL="0" indent="0" algn="ctr">
              <a:lnSpc>
                <a:spcPts val="2700"/>
              </a:lnSpc>
              <a:buNone/>
            </a:pPr>
            <a:r>
              <a:rPr lang="en-US" sz="1650" dirty="0">
                <a:solidFill>
                  <a:srgbClr val="405449"/>
                </a:solidFill>
                <a:latin typeface="Nobile" pitchFamily="34" charset="0"/>
                <a:ea typeface="Nobile" pitchFamily="34" charset="-122"/>
                <a:cs typeface="Nobile" pitchFamily="34" charset="-120"/>
              </a:rPr>
              <a:t>Steady increase in orders (12PM-5PM)</a:t>
            </a:r>
            <a:endParaRPr lang="en-US" sz="1650" dirty="0"/>
          </a:p>
        </p:txBody>
      </p:sp>
      <p:sp>
        <p:nvSpPr>
          <p:cNvPr id="15" name="Shape 10"/>
          <p:cNvSpPr/>
          <p:nvPr/>
        </p:nvSpPr>
        <p:spPr>
          <a:xfrm>
            <a:off x="8633460" y="5314414"/>
            <a:ext cx="30480" cy="646867"/>
          </a:xfrm>
          <a:prstGeom prst="roundRect">
            <a:avLst>
              <a:gd name="adj" fmla="val 636750"/>
            </a:avLst>
          </a:prstGeom>
          <a:solidFill>
            <a:srgbClr val="CED9CE"/>
          </a:solidFill>
          <a:ln/>
        </p:spPr>
        <p:txBody>
          <a:bodyPr/>
          <a:lstStyle/>
          <a:p>
            <a:endParaRPr lang="en-IN"/>
          </a:p>
        </p:txBody>
      </p:sp>
      <p:sp>
        <p:nvSpPr>
          <p:cNvPr id="16" name="Shape 11"/>
          <p:cNvSpPr/>
          <p:nvPr/>
        </p:nvSpPr>
        <p:spPr>
          <a:xfrm>
            <a:off x="8406170" y="5718631"/>
            <a:ext cx="485180" cy="485180"/>
          </a:xfrm>
          <a:prstGeom prst="roundRect">
            <a:avLst>
              <a:gd name="adj" fmla="val 40002"/>
            </a:avLst>
          </a:prstGeom>
          <a:solidFill>
            <a:srgbClr val="E8F3E8"/>
          </a:solidFill>
          <a:ln/>
        </p:spPr>
        <p:txBody>
          <a:bodyPr/>
          <a:lstStyle/>
          <a:p>
            <a:endParaRPr lang="en-IN"/>
          </a:p>
        </p:txBody>
      </p:sp>
      <p:pic>
        <p:nvPicPr>
          <p:cNvPr id="17" name="Image 3" descr="preencoded.png"/>
          <p:cNvPicPr>
            <a:picLocks noChangeAspect="1"/>
          </p:cNvPicPr>
          <p:nvPr/>
        </p:nvPicPr>
        <p:blipFill>
          <a:blip r:embed="rId6"/>
          <a:stretch>
            <a:fillRect/>
          </a:stretch>
        </p:blipFill>
        <p:spPr>
          <a:xfrm>
            <a:off x="8487013" y="5758994"/>
            <a:ext cx="323374" cy="404336"/>
          </a:xfrm>
          <a:prstGeom prst="rect">
            <a:avLst/>
          </a:prstGeom>
        </p:spPr>
      </p:pic>
      <p:sp>
        <p:nvSpPr>
          <p:cNvPr id="18" name="Text 12"/>
          <p:cNvSpPr/>
          <p:nvPr/>
        </p:nvSpPr>
        <p:spPr>
          <a:xfrm>
            <a:off x="7301032" y="4287560"/>
            <a:ext cx="2695575" cy="336947"/>
          </a:xfrm>
          <a:prstGeom prst="rect">
            <a:avLst/>
          </a:prstGeom>
          <a:noFill/>
          <a:ln/>
        </p:spPr>
        <p:txBody>
          <a:bodyPr wrap="none" lIns="0" tIns="0" rIns="0" bIns="0" rtlCol="0" anchor="t"/>
          <a:lstStyle/>
          <a:p>
            <a:pPr marL="0" indent="0" algn="ctr">
              <a:lnSpc>
                <a:spcPts val="2650"/>
              </a:lnSpc>
              <a:buNone/>
            </a:pPr>
            <a:r>
              <a:rPr lang="en-US" sz="2100" b="1" dirty="0">
                <a:solidFill>
                  <a:srgbClr val="405449"/>
                </a:solidFill>
                <a:latin typeface="Fraunces Extra Bold" pitchFamily="34" charset="0"/>
                <a:ea typeface="Fraunces Extra Bold" pitchFamily="34" charset="-122"/>
                <a:cs typeface="Fraunces Extra Bold" pitchFamily="34" charset="-120"/>
              </a:rPr>
              <a:t>Evening</a:t>
            </a:r>
            <a:endParaRPr lang="en-US" sz="2100" dirty="0"/>
          </a:p>
        </p:txBody>
      </p:sp>
      <p:sp>
        <p:nvSpPr>
          <p:cNvPr id="19" name="Text 13"/>
          <p:cNvSpPr/>
          <p:nvPr/>
        </p:nvSpPr>
        <p:spPr>
          <a:xfrm>
            <a:off x="6304955" y="4753808"/>
            <a:ext cx="4687729" cy="344924"/>
          </a:xfrm>
          <a:prstGeom prst="rect">
            <a:avLst/>
          </a:prstGeom>
          <a:noFill/>
          <a:ln/>
        </p:spPr>
        <p:txBody>
          <a:bodyPr wrap="none" lIns="0" tIns="0" rIns="0" bIns="0" rtlCol="0" anchor="t"/>
          <a:lstStyle/>
          <a:p>
            <a:pPr marL="0" indent="0" algn="ctr">
              <a:lnSpc>
                <a:spcPts val="2700"/>
              </a:lnSpc>
              <a:buNone/>
            </a:pPr>
            <a:r>
              <a:rPr lang="en-US" sz="1650" dirty="0">
                <a:solidFill>
                  <a:srgbClr val="405449"/>
                </a:solidFill>
                <a:latin typeface="Nobile" pitchFamily="34" charset="0"/>
                <a:ea typeface="Nobile" pitchFamily="34" charset="-122"/>
                <a:cs typeface="Nobile" pitchFamily="34" charset="-120"/>
              </a:rPr>
              <a:t>Peak revenue hours (5PM-9PM)</a:t>
            </a:r>
            <a:endParaRPr lang="en-US" sz="1650" dirty="0"/>
          </a:p>
        </p:txBody>
      </p:sp>
      <p:sp>
        <p:nvSpPr>
          <p:cNvPr id="20" name="Shape 14"/>
          <p:cNvSpPr/>
          <p:nvPr/>
        </p:nvSpPr>
        <p:spPr>
          <a:xfrm>
            <a:off x="11300698" y="5961162"/>
            <a:ext cx="30480" cy="646867"/>
          </a:xfrm>
          <a:prstGeom prst="roundRect">
            <a:avLst>
              <a:gd name="adj" fmla="val 636750"/>
            </a:avLst>
          </a:prstGeom>
          <a:solidFill>
            <a:srgbClr val="CED9CE"/>
          </a:solidFill>
          <a:ln/>
        </p:spPr>
        <p:txBody>
          <a:bodyPr/>
          <a:lstStyle/>
          <a:p>
            <a:endParaRPr lang="en-IN"/>
          </a:p>
        </p:txBody>
      </p:sp>
      <p:sp>
        <p:nvSpPr>
          <p:cNvPr id="21" name="Shape 15"/>
          <p:cNvSpPr/>
          <p:nvPr/>
        </p:nvSpPr>
        <p:spPr>
          <a:xfrm>
            <a:off x="11073408" y="5718631"/>
            <a:ext cx="485180" cy="485180"/>
          </a:xfrm>
          <a:prstGeom prst="roundRect">
            <a:avLst>
              <a:gd name="adj" fmla="val 40002"/>
            </a:avLst>
          </a:prstGeom>
          <a:solidFill>
            <a:srgbClr val="E8F3E8"/>
          </a:solidFill>
          <a:ln/>
        </p:spPr>
        <p:txBody>
          <a:bodyPr/>
          <a:lstStyle/>
          <a:p>
            <a:endParaRPr lang="en-IN"/>
          </a:p>
        </p:txBody>
      </p:sp>
      <p:pic>
        <p:nvPicPr>
          <p:cNvPr id="22" name="Image 4" descr="preencoded.png"/>
          <p:cNvPicPr>
            <a:picLocks noChangeAspect="1"/>
          </p:cNvPicPr>
          <p:nvPr/>
        </p:nvPicPr>
        <p:blipFill>
          <a:blip r:embed="rId7"/>
          <a:stretch>
            <a:fillRect/>
          </a:stretch>
        </p:blipFill>
        <p:spPr>
          <a:xfrm>
            <a:off x="11154251" y="5758994"/>
            <a:ext cx="323374" cy="404336"/>
          </a:xfrm>
          <a:prstGeom prst="rect">
            <a:avLst/>
          </a:prstGeom>
        </p:spPr>
      </p:pic>
      <p:sp>
        <p:nvSpPr>
          <p:cNvPr id="23" name="Text 16"/>
          <p:cNvSpPr/>
          <p:nvPr/>
        </p:nvSpPr>
        <p:spPr>
          <a:xfrm>
            <a:off x="9968270" y="6823710"/>
            <a:ext cx="2695575" cy="336947"/>
          </a:xfrm>
          <a:prstGeom prst="rect">
            <a:avLst/>
          </a:prstGeom>
          <a:noFill/>
          <a:ln/>
        </p:spPr>
        <p:txBody>
          <a:bodyPr wrap="none" lIns="0" tIns="0" rIns="0" bIns="0" rtlCol="0" anchor="t"/>
          <a:lstStyle/>
          <a:p>
            <a:pPr marL="0" indent="0" algn="ctr">
              <a:lnSpc>
                <a:spcPts val="2650"/>
              </a:lnSpc>
              <a:buNone/>
            </a:pPr>
            <a:r>
              <a:rPr lang="en-US" sz="2100" b="1" dirty="0">
                <a:solidFill>
                  <a:srgbClr val="405449"/>
                </a:solidFill>
                <a:latin typeface="Fraunces Extra Bold" pitchFamily="34" charset="0"/>
                <a:ea typeface="Fraunces Extra Bold" pitchFamily="34" charset="-122"/>
                <a:cs typeface="Fraunces Extra Bold" pitchFamily="34" charset="-120"/>
              </a:rPr>
              <a:t>Night</a:t>
            </a:r>
            <a:endParaRPr lang="en-US" sz="2100" dirty="0"/>
          </a:p>
        </p:txBody>
      </p:sp>
      <p:sp>
        <p:nvSpPr>
          <p:cNvPr id="24" name="Text 17"/>
          <p:cNvSpPr/>
          <p:nvPr/>
        </p:nvSpPr>
        <p:spPr>
          <a:xfrm>
            <a:off x="8972193" y="7289959"/>
            <a:ext cx="4687729" cy="344924"/>
          </a:xfrm>
          <a:prstGeom prst="rect">
            <a:avLst/>
          </a:prstGeom>
          <a:noFill/>
          <a:ln/>
        </p:spPr>
        <p:txBody>
          <a:bodyPr wrap="none" lIns="0" tIns="0" rIns="0" bIns="0" rtlCol="0" anchor="t"/>
          <a:lstStyle/>
          <a:p>
            <a:pPr marL="0" indent="0" algn="ctr">
              <a:lnSpc>
                <a:spcPts val="2700"/>
              </a:lnSpc>
              <a:buNone/>
            </a:pPr>
            <a:r>
              <a:rPr lang="en-US" sz="1650" dirty="0">
                <a:solidFill>
                  <a:srgbClr val="405449"/>
                </a:solidFill>
                <a:latin typeface="Nobile" pitchFamily="34" charset="0"/>
                <a:ea typeface="Nobile" pitchFamily="34" charset="-122"/>
                <a:cs typeface="Nobile" pitchFamily="34" charset="-120"/>
              </a:rPr>
              <a:t>Gradual decline in orders (9PM-12AM)</a:t>
            </a:r>
            <a:endParaRPr lang="en-US" sz="1650" dirty="0"/>
          </a:p>
        </p:txBody>
      </p:sp>
      <p:sp>
        <p:nvSpPr>
          <p:cNvPr id="25" name="Rectangle 24">
            <a:extLst>
              <a:ext uri="{FF2B5EF4-FFF2-40B4-BE49-F238E27FC236}">
                <a16:creationId xmlns:a16="http://schemas.microsoft.com/office/drawing/2014/main" id="{7CBF27DF-DBEC-011E-0027-C77F50DE9091}"/>
              </a:ext>
            </a:extLst>
          </p:cNvPr>
          <p:cNvSpPr/>
          <p:nvPr/>
        </p:nvSpPr>
        <p:spPr>
          <a:xfrm>
            <a:off x="12868275" y="7762875"/>
            <a:ext cx="1676400" cy="381000"/>
          </a:xfrm>
          <a:prstGeom prst="rect">
            <a:avLst/>
          </a:prstGeom>
          <a:solidFill>
            <a:srgbClr val="FAFF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68561"/>
            <a:ext cx="7345204" cy="708779"/>
          </a:xfrm>
          <a:prstGeom prst="rect">
            <a:avLst/>
          </a:prstGeom>
          <a:noFill/>
          <a:ln/>
        </p:spPr>
        <p:txBody>
          <a:bodyPr wrap="non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Recommended Strategies</a:t>
            </a:r>
            <a:endParaRPr lang="en-US" sz="4450" dirty="0"/>
          </a:p>
        </p:txBody>
      </p:sp>
      <p:pic>
        <p:nvPicPr>
          <p:cNvPr id="4" name="Image 1" descr="preencoded.png"/>
          <p:cNvPicPr>
            <a:picLocks noChangeAspect="1"/>
          </p:cNvPicPr>
          <p:nvPr/>
        </p:nvPicPr>
        <p:blipFill>
          <a:blip r:embed="rId4"/>
          <a:stretch>
            <a:fillRect/>
          </a:stretch>
        </p:blipFill>
        <p:spPr>
          <a:xfrm>
            <a:off x="6280190" y="1917502"/>
            <a:ext cx="1134070" cy="1360884"/>
          </a:xfrm>
          <a:prstGeom prst="rect">
            <a:avLst/>
          </a:prstGeom>
        </p:spPr>
      </p:pic>
      <p:sp>
        <p:nvSpPr>
          <p:cNvPr id="5" name="Text 1"/>
          <p:cNvSpPr/>
          <p:nvPr/>
        </p:nvSpPr>
        <p:spPr>
          <a:xfrm>
            <a:off x="7754422" y="2144316"/>
            <a:ext cx="2863929"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Targeted Marketing</a:t>
            </a:r>
            <a:endParaRPr lang="en-US" sz="2200" dirty="0"/>
          </a:p>
        </p:txBody>
      </p:sp>
      <p:sp>
        <p:nvSpPr>
          <p:cNvPr id="6" name="Text 2"/>
          <p:cNvSpPr/>
          <p:nvPr/>
        </p:nvSpPr>
        <p:spPr>
          <a:xfrm>
            <a:off x="7754422" y="2634734"/>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Focus on peak hours and high-volume cities</a:t>
            </a:r>
            <a:endParaRPr lang="en-US" sz="1750" dirty="0"/>
          </a:p>
        </p:txBody>
      </p:sp>
      <p:pic>
        <p:nvPicPr>
          <p:cNvPr id="7" name="Image 2" descr="preencoded.png"/>
          <p:cNvPicPr>
            <a:picLocks noChangeAspect="1"/>
          </p:cNvPicPr>
          <p:nvPr/>
        </p:nvPicPr>
        <p:blipFill>
          <a:blip r:embed="rId5"/>
          <a:stretch>
            <a:fillRect/>
          </a:stretch>
        </p:blipFill>
        <p:spPr>
          <a:xfrm>
            <a:off x="6280190" y="3278386"/>
            <a:ext cx="1134070" cy="1360884"/>
          </a:xfrm>
          <a:prstGeom prst="rect">
            <a:avLst/>
          </a:prstGeom>
        </p:spPr>
      </p:pic>
      <p:sp>
        <p:nvSpPr>
          <p:cNvPr id="8" name="Text 3"/>
          <p:cNvSpPr/>
          <p:nvPr/>
        </p:nvSpPr>
        <p:spPr>
          <a:xfrm>
            <a:off x="7754422" y="3505200"/>
            <a:ext cx="3182422"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Delivery Optimization</a:t>
            </a:r>
            <a:endParaRPr lang="en-US" sz="2200" dirty="0"/>
          </a:p>
        </p:txBody>
      </p:sp>
      <p:sp>
        <p:nvSpPr>
          <p:cNvPr id="9" name="Text 4"/>
          <p:cNvSpPr/>
          <p:nvPr/>
        </p:nvSpPr>
        <p:spPr>
          <a:xfrm>
            <a:off x="7754422" y="3995618"/>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Reduce average delivery time from 5.53 days</a:t>
            </a:r>
            <a:endParaRPr lang="en-US" sz="1750" dirty="0"/>
          </a:p>
        </p:txBody>
      </p:sp>
      <p:pic>
        <p:nvPicPr>
          <p:cNvPr id="10" name="Image 3" descr="preencoded.png"/>
          <p:cNvPicPr>
            <a:picLocks noChangeAspect="1"/>
          </p:cNvPicPr>
          <p:nvPr/>
        </p:nvPicPr>
        <p:blipFill>
          <a:blip r:embed="rId6"/>
          <a:stretch>
            <a:fillRect/>
          </a:stretch>
        </p:blipFill>
        <p:spPr>
          <a:xfrm>
            <a:off x="6280190" y="4639270"/>
            <a:ext cx="1134070" cy="1360884"/>
          </a:xfrm>
          <a:prstGeom prst="rect">
            <a:avLst/>
          </a:prstGeom>
        </p:spPr>
      </p:pic>
      <p:sp>
        <p:nvSpPr>
          <p:cNvPr id="11" name="Text 5"/>
          <p:cNvSpPr/>
          <p:nvPr/>
        </p:nvSpPr>
        <p:spPr>
          <a:xfrm>
            <a:off x="7754422" y="486608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UX Improvements</a:t>
            </a:r>
            <a:endParaRPr lang="en-US" sz="2200" dirty="0"/>
          </a:p>
        </p:txBody>
      </p:sp>
      <p:sp>
        <p:nvSpPr>
          <p:cNvPr id="12" name="Text 6"/>
          <p:cNvSpPr/>
          <p:nvPr/>
        </p:nvSpPr>
        <p:spPr>
          <a:xfrm>
            <a:off x="7754422" y="5356503"/>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Enhance website and app experience</a:t>
            </a:r>
            <a:endParaRPr lang="en-US" sz="1750" dirty="0"/>
          </a:p>
        </p:txBody>
      </p:sp>
      <p:pic>
        <p:nvPicPr>
          <p:cNvPr id="13" name="Image 4" descr="preencoded.png"/>
          <p:cNvPicPr>
            <a:picLocks noChangeAspect="1"/>
          </p:cNvPicPr>
          <p:nvPr/>
        </p:nvPicPr>
        <p:blipFill>
          <a:blip r:embed="rId7"/>
          <a:stretch>
            <a:fillRect/>
          </a:stretch>
        </p:blipFill>
        <p:spPr>
          <a:xfrm>
            <a:off x="6280190" y="6000155"/>
            <a:ext cx="1134070" cy="1360884"/>
          </a:xfrm>
          <a:prstGeom prst="rect">
            <a:avLst/>
          </a:prstGeom>
        </p:spPr>
      </p:pic>
      <p:sp>
        <p:nvSpPr>
          <p:cNvPr id="14" name="Text 7"/>
          <p:cNvSpPr/>
          <p:nvPr/>
        </p:nvSpPr>
        <p:spPr>
          <a:xfrm>
            <a:off x="7754422" y="6226969"/>
            <a:ext cx="366712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Social Media Engagement</a:t>
            </a:r>
            <a:endParaRPr lang="en-US" sz="2200" dirty="0"/>
          </a:p>
        </p:txBody>
      </p:sp>
      <p:sp>
        <p:nvSpPr>
          <p:cNvPr id="15" name="Text 8"/>
          <p:cNvSpPr/>
          <p:nvPr/>
        </p:nvSpPr>
        <p:spPr>
          <a:xfrm>
            <a:off x="7754422" y="6717387"/>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Partner with influencers for wider reach</a:t>
            </a:r>
            <a:endParaRPr lang="en-US" sz="1750" dirty="0"/>
          </a:p>
        </p:txBody>
      </p:sp>
      <p:sp>
        <p:nvSpPr>
          <p:cNvPr id="16" name="Rectangle 15">
            <a:extLst>
              <a:ext uri="{FF2B5EF4-FFF2-40B4-BE49-F238E27FC236}">
                <a16:creationId xmlns:a16="http://schemas.microsoft.com/office/drawing/2014/main" id="{F95CB79D-4B53-C0E0-726D-DE2EB44E874F}"/>
              </a:ext>
            </a:extLst>
          </p:cNvPr>
          <p:cNvSpPr/>
          <p:nvPr/>
        </p:nvSpPr>
        <p:spPr>
          <a:xfrm>
            <a:off x="12868275" y="7762875"/>
            <a:ext cx="1676400" cy="381000"/>
          </a:xfrm>
          <a:prstGeom prst="rect">
            <a:avLst/>
          </a:prstGeom>
          <a:solidFill>
            <a:srgbClr val="FAFF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TotalTime>
  <Words>334</Words>
  <Application>Microsoft Office PowerPoint</Application>
  <PresentationFormat>Custom</PresentationFormat>
  <Paragraphs>80</Paragraphs>
  <Slides>11</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Fraunces Extra Bold</vt:lpstr>
      <vt:lpstr>Nobile</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TSK1092</cp:lastModifiedBy>
  <cp:revision>2</cp:revision>
  <dcterms:created xsi:type="dcterms:W3CDTF">2025-04-14T03:28:16Z</dcterms:created>
  <dcterms:modified xsi:type="dcterms:W3CDTF">2025-04-14T03:40:10Z</dcterms:modified>
</cp:coreProperties>
</file>